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72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463E2-5FCD-4120-A4EB-7EE577B0B0FB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27AFB-BA70-4463-9AB4-C2183C5D405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27AFB-BA70-4463-9AB4-C2183C5D4055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20B22-4ED8-4243-A709-BE3F7A2CE356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2A99-EA0D-438C-A0E0-F17E9FFDEC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20B22-4ED8-4243-A709-BE3F7A2CE356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2A99-EA0D-438C-A0E0-F17E9FFDEC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20B22-4ED8-4243-A709-BE3F7A2CE356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2A99-EA0D-438C-A0E0-F17E9FFDEC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20B22-4ED8-4243-A709-BE3F7A2CE356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2A99-EA0D-438C-A0E0-F17E9FFDEC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20B22-4ED8-4243-A709-BE3F7A2CE356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2A99-EA0D-438C-A0E0-F17E9FFDEC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20B22-4ED8-4243-A709-BE3F7A2CE356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2A99-EA0D-438C-A0E0-F17E9FFDEC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20B22-4ED8-4243-A709-BE3F7A2CE356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2A99-EA0D-438C-A0E0-F17E9FFDEC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20B22-4ED8-4243-A709-BE3F7A2CE356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2A99-EA0D-438C-A0E0-F17E9FFDEC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20B22-4ED8-4243-A709-BE3F7A2CE356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2A99-EA0D-438C-A0E0-F17E9FFDEC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20B22-4ED8-4243-A709-BE3F7A2CE356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2A99-EA0D-438C-A0E0-F17E9FFDEC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20B22-4ED8-4243-A709-BE3F7A2CE356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2A99-EA0D-438C-A0E0-F17E9FFDEC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20B22-4ED8-4243-A709-BE3F7A2CE356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B2A99-EA0D-438C-A0E0-F17E9FFDEC1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topia-colors-wallpapers_5575_1920x14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232247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C00000"/>
                </a:solidFill>
                <a:latin typeface="Monotype Corsiva" pitchFamily="66" charset="0"/>
              </a:rPr>
              <a:t>Как сдать экзамены..</a:t>
            </a:r>
            <a:endParaRPr lang="ru-RU" sz="8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ky_33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611560" y="5157192"/>
            <a:ext cx="345638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/>
              </a:rPr>
              <a:t>Для долговременного хранения информации в памяти необходимо повторение. </a:t>
            </a:r>
          </a:p>
          <a:p>
            <a:endParaRPr lang="ru-RU" dirty="0"/>
          </a:p>
        </p:txBody>
      </p:sp>
      <p:pic>
        <p:nvPicPr>
          <p:cNvPr id="8" name="Рисунок 7" descr="Рисунок2.gif"/>
          <p:cNvPicPr>
            <a:picLocks noChangeAspect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>
          <a:xfrm>
            <a:off x="6300192" y="3410615"/>
            <a:ext cx="2784746" cy="3258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utopia-colors-wallpapers_5575_1920x14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hlink"/>
                </a:solidFill>
                <a:latin typeface="Times New Roman" pitchFamily="18" charset="0"/>
              </a:rPr>
              <a:t>Способы организации процесса повторения</a:t>
            </a:r>
            <a:endParaRPr lang="ru-RU" dirty="0"/>
          </a:p>
        </p:txBody>
      </p:sp>
      <p:pic>
        <p:nvPicPr>
          <p:cNvPr id="4" name="Содержимое 3" descr="Рисунок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556792"/>
            <a:ext cx="3194040" cy="1822553"/>
          </a:xfrm>
        </p:spPr>
      </p:pic>
      <p:pic>
        <p:nvPicPr>
          <p:cNvPr id="5" name="Рисунок 4" descr="Рисунок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556792"/>
            <a:ext cx="3626820" cy="1822553"/>
          </a:xfrm>
          <a:prstGeom prst="rect">
            <a:avLst/>
          </a:prstGeom>
        </p:spPr>
      </p:pic>
      <p:pic>
        <p:nvPicPr>
          <p:cNvPr id="7" name="Рисунок 6" descr="Рисунок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3789040"/>
            <a:ext cx="3437860" cy="792415"/>
          </a:xfrm>
          <a:prstGeom prst="rect">
            <a:avLst/>
          </a:prstGeom>
        </p:spPr>
      </p:pic>
      <p:pic>
        <p:nvPicPr>
          <p:cNvPr id="8" name="Рисунок 7" descr="Рисунок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83768" y="4149080"/>
            <a:ext cx="4041314" cy="1548256"/>
          </a:xfrm>
          <a:prstGeom prst="rect">
            <a:avLst/>
          </a:prstGeom>
        </p:spPr>
      </p:pic>
      <p:pic>
        <p:nvPicPr>
          <p:cNvPr id="9" name="Рисунок 8" descr="Рисунок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3645024"/>
            <a:ext cx="2840501" cy="1170335"/>
          </a:xfrm>
          <a:prstGeom prst="rect">
            <a:avLst/>
          </a:prstGeom>
        </p:spPr>
      </p:pic>
      <p:pic>
        <p:nvPicPr>
          <p:cNvPr id="11" name="Рисунок 10" descr="Рисунок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32040" y="4076554"/>
            <a:ext cx="3605120" cy="2412059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>
          <a:xfrm flipH="1">
            <a:off x="3059832" y="3356992"/>
            <a:ext cx="266429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876256" y="342900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4716016" y="3429000"/>
            <a:ext cx="144016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utopia-colors-wallpapers_5575_1920x14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188640"/>
            <a:ext cx="3456384" cy="14401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FF6600"/>
                </a:solidFill>
                <a:latin typeface="Arial Black" pitchFamily="34" charset="0"/>
              </a:rPr>
              <a:t>III способ. </a:t>
            </a:r>
            <a:br>
              <a:rPr lang="ru-RU" sz="2000" b="1" dirty="0">
                <a:solidFill>
                  <a:srgbClr val="FF6600"/>
                </a:solidFill>
                <a:latin typeface="Arial Black" pitchFamily="34" charset="0"/>
              </a:rPr>
            </a:br>
            <a:r>
              <a:rPr lang="ru-RU" sz="2000" b="1" dirty="0">
                <a:solidFill>
                  <a:schemeClr val="hlink"/>
                </a:solidFill>
                <a:latin typeface="Arial Black" pitchFamily="34" charset="0"/>
              </a:rPr>
              <a:t>Формула успешного </a:t>
            </a:r>
            <a:br>
              <a:rPr lang="ru-RU" sz="2000" b="1" dirty="0">
                <a:solidFill>
                  <a:schemeClr val="hlink"/>
                </a:solidFill>
                <a:latin typeface="Arial Black" pitchFamily="34" charset="0"/>
              </a:rPr>
            </a:br>
            <a:r>
              <a:rPr lang="ru-RU" sz="2000" b="1" dirty="0">
                <a:solidFill>
                  <a:schemeClr val="hlink"/>
                </a:solidFill>
                <a:latin typeface="Arial Black" pitchFamily="34" charset="0"/>
              </a:rPr>
              <a:t>повторения ОЧОГ</a:t>
            </a:r>
            <a:br>
              <a:rPr lang="ru-RU" sz="2000" b="1" dirty="0">
                <a:solidFill>
                  <a:schemeClr val="hlink"/>
                </a:solidFill>
                <a:latin typeface="Arial Black" pitchFamily="34" charset="0"/>
              </a:rPr>
            </a:br>
            <a:endParaRPr lang="ru-RU" sz="20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132856"/>
            <a:ext cx="82089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О – ориентировка.</a:t>
            </a: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Прочитайте текст с целью понять его главные мысли. </a:t>
            </a:r>
          </a:p>
          <a:p>
            <a:pPr>
              <a:defRPr/>
            </a:pPr>
            <a:endParaRPr lang="ru-RU" sz="2000" b="1" dirty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ru-RU" sz="2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Ч – чтение.</a:t>
            </a: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ru-RU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Прочитайте текст внимательно и постарайтесь выделить второстепенные детали, установите их связь с главными мыслями. </a:t>
            </a:r>
          </a:p>
          <a:p>
            <a:pPr>
              <a:defRPr/>
            </a:pPr>
            <a:endParaRPr lang="ru-RU" sz="2000" b="1" dirty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ru-RU" sz="2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О – обзор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 Быстро просмотрите текст. Чтобы углубить понимание текста, поставьте вопросы к главным мыслям.</a:t>
            </a:r>
          </a:p>
          <a:p>
            <a:pPr>
              <a:defRPr/>
            </a:pPr>
            <a:endParaRPr lang="ru-RU" sz="2000" b="1" dirty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ru-RU" sz="2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Г – главное.</a:t>
            </a: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Мысленно перескажите текст припоминая при этом главные мысли. </a:t>
            </a:r>
          </a:p>
          <a:p>
            <a:pPr>
              <a:defRPr/>
            </a:pP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Число повторений должно быть 2-3.</a:t>
            </a:r>
            <a:endParaRPr lang="ru-RU" sz="20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topia-colors-wallpapers_5575_1920x14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764704"/>
            <a:ext cx="5472608" cy="115212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7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Приметы, часто дают положительный психологический настрой и дополнительную уверенность.</a:t>
            </a:r>
            <a:endParaRPr lang="ru-RU" sz="27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2492896"/>
            <a:ext cx="7344817" cy="411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В ночь перед экзаменом положить учебник (либо конспект) под подушку Считается, что так материал запоминается ночью, пока спишь. </a:t>
            </a:r>
          </a:p>
          <a:p>
            <a:pPr>
              <a:lnSpc>
                <a:spcPct val="90000"/>
              </a:lnSpc>
              <a:defRPr/>
            </a:pPr>
            <a:endParaRPr lang="ru-RU" sz="2400" dirty="0">
              <a:solidFill>
                <a:schemeClr val="hlin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Перед экзаменом завязывать шнурок на запястье "на счастье" "Узелок на память" </a:t>
            </a:r>
          </a:p>
          <a:p>
            <a:pPr>
              <a:lnSpc>
                <a:spcPct val="90000"/>
              </a:lnSpc>
              <a:defRPr/>
            </a:pPr>
            <a:endParaRPr lang="ru-RU" sz="2400" dirty="0">
              <a:solidFill>
                <a:schemeClr val="hlin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Класть в туфлю под пятку пятикопеечную монету Возможно, пять копеек - пять баллов?..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utopia-colors-wallpapers_5575_1920x14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93806" y="3244334"/>
            <a:ext cx="29563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endParaRPr lang="ru-RU" sz="2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endParaRPr lang="ru-RU" sz="28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2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У</a:t>
            </a:r>
            <a:r>
              <a:rPr lang="ru-RU" sz="2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Д</a:t>
            </a:r>
            <a:r>
              <a:rPr lang="ru-RU" sz="2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А</a:t>
            </a:r>
            <a:r>
              <a:rPr lang="ru-RU" sz="2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Ч</a:t>
            </a:r>
            <a:r>
              <a:rPr lang="ru-RU" sz="2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И</a:t>
            </a:r>
            <a:r>
              <a:rPr lang="ru-RU" sz="2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2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Н</a:t>
            </a:r>
            <a:r>
              <a:rPr lang="ru-RU" sz="2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А </a:t>
            </a:r>
            <a:r>
              <a:rPr lang="ru-RU" sz="2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Э</a:t>
            </a:r>
            <a:r>
              <a:rPr lang="ru-RU" sz="2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К</a:t>
            </a:r>
            <a:r>
              <a:rPr lang="ru-RU" sz="2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З</a:t>
            </a:r>
            <a:r>
              <a:rPr lang="ru-RU" sz="2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5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А</a:t>
            </a:r>
            <a:r>
              <a:rPr lang="ru-RU" sz="2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М</a:t>
            </a:r>
            <a:r>
              <a:rPr lang="ru-RU" sz="2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Е</a:t>
            </a:r>
            <a:r>
              <a:rPr lang="ru-RU" sz="2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Н</a:t>
            </a:r>
            <a:r>
              <a:rPr lang="ru-RU" sz="2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А</a:t>
            </a:r>
            <a:r>
              <a:rPr lang="ru-RU" sz="2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Х</a:t>
            </a:r>
            <a:r>
              <a:rPr lang="ru-RU" sz="2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!</a:t>
            </a:r>
            <a:endParaRPr lang="ru-RU" sz="2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" name="Рисунок 4" descr="Рисунок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0"/>
            <a:ext cx="5372433" cy="4077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topia-colors-wallpapers_5575_1920x14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3" y="620688"/>
            <a:ext cx="691276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/>
                </a:solidFill>
                <a:latin typeface="Monotype Corsiva" pitchFamily="66" charset="0"/>
              </a:rPr>
              <a:t>Психологическая поддержка – это один из важнейших факторов, определяющих успешность Вашего ребенка в сдаче единого государственного экзамена. Как же поддержать выпускника? </a:t>
            </a:r>
          </a:p>
          <a:p>
            <a:endParaRPr lang="ru-RU" dirty="0"/>
          </a:p>
        </p:txBody>
      </p:sp>
      <p:pic>
        <p:nvPicPr>
          <p:cNvPr id="7" name="Рисунок 6" descr="proffes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3501008"/>
            <a:ext cx="3384376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topia-colors-wallpapers_5575_1920x14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9048" y="0"/>
            <a:ext cx="943304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188640"/>
            <a:ext cx="784887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  <a:latin typeface="Monotype Corsiva" pitchFamily="66" charset="0"/>
              </a:rPr>
              <a:t>Существуют слова, которые поддерживают детей, например:</a:t>
            </a:r>
            <a:r>
              <a:rPr lang="ru-RU" sz="2400" dirty="0">
                <a:latin typeface="Monotype Corsiva" pitchFamily="66" charset="0"/>
              </a:rPr>
              <a:t> «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</a:rPr>
              <a:t>Зная тебя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,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</a:rPr>
              <a:t>я уверен, что ты все сделаешь хорошо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»,</a:t>
            </a:r>
          </a:p>
          <a:p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>
                <a:latin typeface="Monotype Corsiva" pitchFamily="66" charset="0"/>
              </a:rPr>
              <a:t>«</a:t>
            </a:r>
            <a:r>
              <a:rPr lang="ru-RU" sz="2400" dirty="0">
                <a:solidFill>
                  <a:srgbClr val="7030A0"/>
                </a:solidFill>
                <a:latin typeface="Monotype Corsiva" pitchFamily="66" charset="0"/>
              </a:rPr>
              <a:t>Ты знаешь это очень хорошо</a:t>
            </a: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».</a:t>
            </a:r>
          </a:p>
          <a:p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</a:rPr>
              <a:t>Поддерживать можно посредством прикосновений, </a:t>
            </a:r>
            <a:endParaRPr lang="ru-RU" sz="24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совместных 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</a:rPr>
              <a:t>действий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,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</a:rPr>
              <a:t>физического соучастия, выражение лица. </a:t>
            </a:r>
          </a:p>
          <a:p>
            <a:r>
              <a:rPr lang="ru-RU" sz="2400" dirty="0">
                <a:solidFill>
                  <a:schemeClr val="accent1"/>
                </a:solidFill>
                <a:latin typeface="Monotype Corsiva" pitchFamily="66" charset="0"/>
              </a:rPr>
              <a:t>Итак, чтобы поддержать ребенка, необходимо: </a:t>
            </a:r>
          </a:p>
          <a:p>
            <a:pPr lvl="0"/>
            <a:r>
              <a:rPr lang="ru-RU" sz="2400" dirty="0">
                <a:solidFill>
                  <a:srgbClr val="CC3300"/>
                </a:solidFill>
                <a:latin typeface="Monotype Corsiva" pitchFamily="66" charset="0"/>
              </a:rPr>
              <a:t>Опираться на сильные стороны ребенка, </a:t>
            </a:r>
          </a:p>
          <a:p>
            <a:pPr lvl="0"/>
            <a:r>
              <a:rPr lang="ru-RU" sz="2400" dirty="0">
                <a:solidFill>
                  <a:srgbClr val="7030A0"/>
                </a:solidFill>
                <a:latin typeface="Monotype Corsiva" pitchFamily="66" charset="0"/>
              </a:rPr>
              <a:t>Избегать подчеркивания промахов ребенка, </a:t>
            </a:r>
          </a:p>
          <a:p>
            <a:pPr lvl="0"/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Проявлять веру в ребенка, сочувствие к нему, уверенность в его силах, </a:t>
            </a:r>
          </a:p>
          <a:p>
            <a:pPr lvl="0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Создать дома обстановку дружелюбия и уважения, уметь и хотеть 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  <a:p>
            <a:pPr lvl="0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демонстрировать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любовь и уважение к ребенку, </a:t>
            </a:r>
          </a:p>
          <a:p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topia-colors-wallpapers_5575_1920x14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5150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332657"/>
            <a:ext cx="835292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Поддерживайте своего ребенка, </a:t>
            </a:r>
            <a:r>
              <a:rPr lang="ru-RU" sz="3600" dirty="0">
                <a:solidFill>
                  <a:srgbClr val="7030A0"/>
                </a:solidFill>
                <a:latin typeface="Monotype Corsiva" pitchFamily="66" charset="0"/>
              </a:rPr>
              <a:t>демонстрируйте, что понимаете его переживания. Не повышайте тревожность ребенка накануне экзаменов - это может отрицательно сказаться на результате тестирования. Ребенку всегда передается </a:t>
            </a:r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волнение родителей, и если взрослые в ответственный момент </a:t>
            </a:r>
            <a:r>
              <a:rPr lang="ru-RU" sz="3600" dirty="0">
                <a:solidFill>
                  <a:srgbClr val="7030A0"/>
                </a:solidFill>
                <a:latin typeface="Monotype Corsiva" pitchFamily="66" charset="0"/>
              </a:rPr>
              <a:t>могут справиться со своими эмоциями, то ребенок в силу возрастных особенностей может эмоционально "сорваться".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utopia-colors-wallpapers_5575_1920x14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0"/>
            <a:ext cx="4427984" cy="685800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160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220072" y="1124744"/>
            <a:ext cx="38904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5400" dirty="0" smtClean="0">
                <a:solidFill>
                  <a:srgbClr val="0000FF"/>
                </a:solidFill>
              </a:rPr>
              <a:t>поддержите</a:t>
            </a:r>
          </a:p>
          <a:p>
            <a:r>
              <a:rPr lang="ru-RU" sz="5400" dirty="0" smtClean="0">
                <a:solidFill>
                  <a:srgbClr val="0000FF"/>
                </a:solidFill>
              </a:rPr>
              <a:t> меня !</a:t>
            </a:r>
            <a:endParaRPr lang="ru-RU" sz="5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topia-colors-wallpapers_5575_1920x14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691680" y="1265284"/>
            <a:ext cx="6408712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67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7030A0"/>
                </a:solidFill>
                <a:latin typeface="Monotype Corsiva" pitchFamily="66" charset="0"/>
              </a:rPr>
              <a:t>Обратите внимание на питание ребенка: во время интенсивного умственного напряжения ему необходима питательная и разнообразная пища и сбалансированный комплекс витаминов. Такие продукты, как рыба, творог, орехи, курага и т.д. стимулируют работу головного мозга. </a:t>
            </a:r>
          </a:p>
          <a:p>
            <a:pPr marL="0" marR="0" lvl="0" indent="2667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topia-colors-wallpapers_5575_1920x14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932452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692696"/>
            <a:ext cx="7848872" cy="491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3200" dirty="0">
                <a:solidFill>
                  <a:schemeClr val="hlink"/>
                </a:solidFill>
                <a:latin typeface="Monotype Corsiva" pitchFamily="66" charset="0"/>
              </a:rPr>
              <a:t>Избегайте </a:t>
            </a:r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сахара</a:t>
            </a:r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>, </a:t>
            </a:r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конфет, печенья</a:t>
            </a:r>
          </a:p>
          <a:p>
            <a:pPr>
              <a:lnSpc>
                <a:spcPct val="80000"/>
              </a:lnSpc>
              <a:defRPr/>
            </a:pPr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Ограничьте количество чипсов</a:t>
            </a:r>
          </a:p>
          <a:p>
            <a:pPr>
              <a:lnSpc>
                <a:spcPct val="80000"/>
              </a:lnSpc>
              <a:defRPr/>
            </a:pPr>
            <a:endParaRPr lang="ru-RU" sz="3200" dirty="0">
              <a:latin typeface="Monotype Corsiva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3200" dirty="0">
                <a:solidFill>
                  <a:srgbClr val="0000FF"/>
                </a:solidFill>
                <a:latin typeface="Monotype Corsiva" pitchFamily="66" charset="0"/>
              </a:rPr>
              <a:t>Чтобы </a:t>
            </a:r>
            <a:r>
              <a:rPr lang="ru-RU" sz="3200" dirty="0" err="1">
                <a:solidFill>
                  <a:srgbClr val="0000FF"/>
                </a:solidFill>
                <a:latin typeface="Monotype Corsiva" pitchFamily="66" charset="0"/>
              </a:rPr>
              <a:t>подпитать</a:t>
            </a:r>
            <a:r>
              <a:rPr lang="ru-RU" sz="3200" dirty="0">
                <a:solidFill>
                  <a:srgbClr val="0000FF"/>
                </a:solidFill>
                <a:latin typeface="Monotype Corsiva" pitchFamily="66" charset="0"/>
              </a:rPr>
              <a:t> мозги. </a:t>
            </a:r>
            <a:r>
              <a:rPr lang="ru-RU" sz="3200" dirty="0">
                <a:solidFill>
                  <a:schemeClr val="hlink"/>
                </a:solidFill>
                <a:latin typeface="Monotype Corsiva" pitchFamily="66" charset="0"/>
              </a:rPr>
              <a:t>Попробуйте</a:t>
            </a:r>
            <a:r>
              <a:rPr lang="ru-RU" sz="3200" dirty="0">
                <a:latin typeface="Monotype Corsiva" pitchFamily="66" charset="0"/>
              </a:rPr>
              <a:t>:</a:t>
            </a:r>
          </a:p>
          <a:p>
            <a:pPr>
              <a:lnSpc>
                <a:spcPct val="80000"/>
              </a:lnSpc>
              <a:defRPr/>
            </a:pPr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свежие фрукты или сухофрукты</a:t>
            </a:r>
          </a:p>
          <a:p>
            <a:pPr>
              <a:lnSpc>
                <a:spcPct val="80000"/>
              </a:lnSpc>
              <a:defRPr/>
            </a:pPr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бутерброд</a:t>
            </a:r>
          </a:p>
          <a:p>
            <a:pPr>
              <a:lnSpc>
                <a:spcPct val="80000"/>
              </a:lnSpc>
              <a:defRPr/>
            </a:pPr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тарелку супа</a:t>
            </a:r>
          </a:p>
          <a:p>
            <a:pPr>
              <a:lnSpc>
                <a:spcPct val="80000"/>
              </a:lnSpc>
              <a:defRPr/>
            </a:pPr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кусок сыра</a:t>
            </a:r>
          </a:p>
          <a:p>
            <a:pPr>
              <a:lnSpc>
                <a:spcPct val="80000"/>
              </a:lnSpc>
              <a:defRPr/>
            </a:pPr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несоленые орешки</a:t>
            </a:r>
          </a:p>
          <a:p>
            <a:pPr>
              <a:lnSpc>
                <a:spcPct val="80000"/>
              </a:lnSpc>
              <a:defRPr/>
            </a:pPr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йогурт</a:t>
            </a:r>
          </a:p>
          <a:p>
            <a:pPr>
              <a:lnSpc>
                <a:spcPct val="80000"/>
              </a:lnSpc>
              <a:defRPr/>
            </a:pPr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только что сделанный молочный коктейль</a:t>
            </a:r>
          </a:p>
          <a:p>
            <a:endParaRPr lang="ru-RU" sz="32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4e5fd806bb713_f6778f659cdd41d94fa45fc428a1edf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2780928"/>
            <a:ext cx="2520280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ananas_1_yapfiles.r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188640"/>
            <a:ext cx="2571770" cy="2016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topia-colors-wallpapers_5575_1920x14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7" y="260649"/>
            <a:ext cx="64087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Помогите детям распределить темы подготовки по дням. </a:t>
            </a:r>
          </a:p>
          <a:p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Ознакомьте ребенка с методикой подготовки к экзаменам.</a:t>
            </a:r>
          </a:p>
          <a:p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 Не имеет смысла зазубривать весь фактический материал, </a:t>
            </a:r>
          </a:p>
          <a:p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достаточно просмотреть ключевые моменты и уловить смысл и логику материала.</a:t>
            </a:r>
          </a:p>
          <a:p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 Очень полезно делать краткие схематические выписки и таблицы,</a:t>
            </a:r>
          </a:p>
          <a:p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 упорядочивая изучаемый материал по плану.</a:t>
            </a:r>
          </a:p>
          <a:p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 Если он не умеет, покажите ему, как это делается на практике. </a:t>
            </a:r>
          </a:p>
          <a:p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Основные формулы и</a:t>
            </a:r>
          </a:p>
          <a:p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 определения можно выписать на листочках и повесить над письменным столом,</a:t>
            </a:r>
          </a:p>
          <a:p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 над кроватью, в столовой и т.д.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ky_32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9588"/>
          </a:xfrm>
          <a:solidFill>
            <a:schemeClr val="hlink"/>
          </a:solidFill>
        </p:spPr>
      </p:pic>
      <p:sp>
        <p:nvSpPr>
          <p:cNvPr id="5" name="TextBox 4"/>
          <p:cNvSpPr txBox="1"/>
          <p:nvPr/>
        </p:nvSpPr>
        <p:spPr>
          <a:xfrm>
            <a:off x="2610307" y="5013176"/>
            <a:ext cx="59941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hlink"/>
                </a:solidFill>
                <a:effectLst/>
              </a:rPr>
              <a:t>В ночь перед экзаменом надо </a:t>
            </a:r>
          </a:p>
          <a:p>
            <a:pPr algn="ctr"/>
            <a:r>
              <a:rPr lang="ru-RU" sz="3200" b="1" dirty="0" smtClean="0">
                <a:solidFill>
                  <a:schemeClr val="hlink"/>
                </a:solidFill>
                <a:effectLst/>
              </a:rPr>
              <a:t>раньше лечь спать.</a:t>
            </a:r>
          </a:p>
          <a:p>
            <a:endParaRPr lang="ru-RU" sz="3200" dirty="0"/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4716016" y="476672"/>
            <a:ext cx="288925" cy="504825"/>
          </a:xfrm>
          <a:prstGeom prst="star4">
            <a:avLst>
              <a:gd name="adj" fmla="val 12579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5796136" y="3212976"/>
            <a:ext cx="288925" cy="504825"/>
          </a:xfrm>
          <a:prstGeom prst="star4">
            <a:avLst>
              <a:gd name="adj" fmla="val 12579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2555776" y="2996952"/>
            <a:ext cx="288925" cy="504825"/>
          </a:xfrm>
          <a:prstGeom prst="star4">
            <a:avLst>
              <a:gd name="adj" fmla="val 12579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3635896" y="2060848"/>
            <a:ext cx="288925" cy="504825"/>
          </a:xfrm>
          <a:prstGeom prst="star4">
            <a:avLst>
              <a:gd name="adj" fmla="val 12579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3131840" y="692696"/>
            <a:ext cx="288925" cy="504825"/>
          </a:xfrm>
          <a:prstGeom prst="star4">
            <a:avLst>
              <a:gd name="adj" fmla="val 12579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7380312" y="980728"/>
            <a:ext cx="288925" cy="504825"/>
          </a:xfrm>
          <a:prstGeom prst="star4">
            <a:avLst>
              <a:gd name="adj" fmla="val 12579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7524328" y="2060848"/>
            <a:ext cx="288925" cy="504825"/>
          </a:xfrm>
          <a:prstGeom prst="star4">
            <a:avLst>
              <a:gd name="adj" fmla="val 12579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1187624" y="548680"/>
            <a:ext cx="288925" cy="504825"/>
          </a:xfrm>
          <a:prstGeom prst="star4">
            <a:avLst>
              <a:gd name="adj" fmla="val 12579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516</Words>
  <Application>Microsoft Office PowerPoint</Application>
  <PresentationFormat>Экран (4:3)</PresentationFormat>
  <Paragraphs>63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Как сдать экзамены..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Способы организации процесса повторения</vt:lpstr>
      <vt:lpstr>III способ.  Формула успешного  повторения ОЧОГ </vt:lpstr>
      <vt:lpstr> Приметы, часто дают положительный психологический настрой и дополнительную уверенность.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сдать экзамены..</dc:title>
  <dc:creator>user</dc:creator>
  <cp:lastModifiedBy>user</cp:lastModifiedBy>
  <cp:revision>28</cp:revision>
  <dcterms:created xsi:type="dcterms:W3CDTF">2014-01-09T16:45:23Z</dcterms:created>
  <dcterms:modified xsi:type="dcterms:W3CDTF">2014-01-09T19:02:45Z</dcterms:modified>
</cp:coreProperties>
</file>