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handoutMasterIdLst>
    <p:handoutMasterId r:id="rId22"/>
  </p:handoutMasterIdLst>
  <p:sldIdLst>
    <p:sldId id="263" r:id="rId2"/>
    <p:sldId id="272" r:id="rId3"/>
    <p:sldId id="273" r:id="rId4"/>
    <p:sldId id="275" r:id="rId5"/>
    <p:sldId id="274" r:id="rId6"/>
    <p:sldId id="264" r:id="rId7"/>
    <p:sldId id="265" r:id="rId8"/>
    <p:sldId id="260" r:id="rId9"/>
    <p:sldId id="269" r:id="rId10"/>
    <p:sldId id="267" r:id="rId11"/>
    <p:sldId id="268" r:id="rId12"/>
    <p:sldId id="270" r:id="rId13"/>
    <p:sldId id="261" r:id="rId14"/>
    <p:sldId id="266" r:id="rId15"/>
    <p:sldId id="271" r:id="rId16"/>
    <p:sldId id="262" r:id="rId17"/>
    <p:sldId id="258" r:id="rId18"/>
    <p:sldId id="259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43"/>
    <p:restoredTop sz="94580"/>
  </p:normalViewPr>
  <p:slideViewPr>
    <p:cSldViewPr snapToGrid="0" snapToObjects="1">
      <p:cViewPr varScale="1">
        <p:scale>
          <a:sx n="64" d="100"/>
          <a:sy n="64" d="100"/>
        </p:scale>
        <p:origin x="-114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54317-857C-497A-A196-7B99F9EBABD8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B42B6-37F5-4671-B166-C1B70B561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go.html?href=%2FL%3A%5C%25D0%25B3%25D0%25BE%25D1%2581%25D1%2583%25D0%25B4%25D0%25B0%25D1%2580%25D1%2581%25D1%2582%25D0%25B2%25D0%25B5%25D0%25BD%25D0%25BD%25D0%25B0%25D1%258F%2520%28%2520%25D0%25B8%25D1%2582%25D0%25BE%25D0%25B3%25D0%25BE%25D0%25B2%25D0%25B0%25D1%258F%29%2520%25D0%25B0%25D1%2582%25D1%2582%25D0%25B5%25D1%2581%25D1%2582%25D0%25B0%25D1%2586%25D0%25B8%25D1%258F%5CAppData%5CLocal%5CTemp%5C%3A%2520http%3A%5Cwww.ege.edu.ru%5C" TargetMode="External"/><Relationship Id="rId2" Type="http://schemas.openxmlformats.org/officeDocument/2006/relationships/hyperlink" Target="https://infourok.ru/go.html?href=https%3A%2F%2Fmultiurok.ru%2Fgoto.php%3Furl%3Dhttp%3A%2F%2Fwww.fipi.ru%2F%2520.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fourok.ru/go.html?href=https%3A%2F%2Fmultiurok.ru%2Fgoto.php%3Furl%3Dhttp%3A%2F%2Fwww.ege.ru%2F" TargetMode="External"/><Relationship Id="rId4" Type="http://schemas.openxmlformats.org/officeDocument/2006/relationships/hyperlink" Target="https://infourok.ru/go.html?href=%2FL%3A%5C%25D0%25B3%25D0%25BE%25D1%2581%25D1%2583%25D0%25B4%25D0%25B0%25D1%2580%25D1%2581%25D1%2582%25D0%25B2%25D0%25B5%25D0%25BD%25D0%25BD%25D0%25B0%25D1%258F%2520%28%2520%25D0%25B8%25D1%2582%25D0%25BE%25D0%25B3%25D0%25BE%25D0%25B2%25D0%25B0%25D1%258F%29%2520%25D0%25B0%25D1%2582%25D1%2582%25D0%25B5%25D1%2581%25D1%2582%25D0%25B0%25D1%2586%25D0%25B8%25D1%258F%5CAppData%5CLocal%5CTemp%5C%3A%2520http%3A%5Cwww.ctege.or%2Bg%5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8000" y="2893103"/>
            <a:ext cx="6597338" cy="308797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cap="none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6700" b="1" cap="none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Юные создатели заданий ЕГЭ</a:t>
            </a:r>
            <a:r>
              <a:rPr lang="ru-RU" sz="6000" b="1" cap="none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br>
              <a:rPr lang="ru-RU" sz="6000" b="1" cap="none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cap="none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cap="none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cap="none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Шахова </a:t>
            </a:r>
            <a:r>
              <a:rPr lang="ru-RU" sz="2000" b="1" cap="none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Джамиля</a:t>
            </a:r>
            <a:r>
              <a:rPr lang="ru-RU" sz="2000" b="1" cap="none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cap="none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Мурадовна</a:t>
            </a:r>
            <a:r>
              <a:rPr lang="ru-RU" sz="2000" b="1" cap="none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учитель биологии</a:t>
            </a:r>
            <a:br>
              <a:rPr lang="ru-RU" sz="2000" b="1" cap="none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cap="none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Османова</a:t>
            </a:r>
            <a:r>
              <a:rPr lang="ru-RU" sz="2000" b="1" cap="none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cap="none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Умажат</a:t>
            </a:r>
            <a:r>
              <a:rPr lang="ru-RU" sz="2000" b="1" cap="none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cap="none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Шамиловна</a:t>
            </a:r>
            <a:r>
              <a:rPr lang="ru-RU" sz="2000" b="1" cap="none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учитель химии</a:t>
            </a:r>
            <a:endParaRPr lang="ru-RU" sz="2000" b="1" cap="none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74558"/>
            <a:ext cx="7105338" cy="181381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 по биологии и химии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C:\Users\1\Desktop\knf_49268_160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7982" y="131314"/>
            <a:ext cx="4658632" cy="42859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\Downloads\2095_html_m4b6b786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399" y="1336430"/>
            <a:ext cx="10101273" cy="5345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\Downloads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468" y="0"/>
            <a:ext cx="97395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сердца</a:t>
            </a:r>
            <a:endParaRPr lang="ru-RU" dirty="0"/>
          </a:p>
        </p:txBody>
      </p:sp>
      <p:pic>
        <p:nvPicPr>
          <p:cNvPr id="27650" name="Picture 2" descr="C:\Users\1\Downloads\Her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466" y="1295401"/>
            <a:ext cx="6185532" cy="5229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Составить </a:t>
            </a:r>
            <a:r>
              <a:rPr lang="ru-RU" sz="4000" dirty="0" err="1" smtClean="0">
                <a:solidFill>
                  <a:srgbClr val="FF0000"/>
                </a:solidFill>
              </a:rPr>
              <a:t>окислительно-востановительную</a:t>
            </a:r>
            <a:r>
              <a:rPr lang="ru-RU" sz="4000" dirty="0" smtClean="0">
                <a:solidFill>
                  <a:srgbClr val="FF0000"/>
                </a:solidFill>
              </a:rPr>
              <a:t> реакцию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ym typeface="Symbol" charset="2"/>
              </a:rPr>
              <a:t></a:t>
            </a:r>
            <a:r>
              <a:rPr lang="en-US" sz="3600" dirty="0" smtClean="0"/>
              <a:t> </a:t>
            </a:r>
            <a:r>
              <a:rPr lang="en-US" sz="4800" dirty="0" smtClean="0"/>
              <a:t>CH3-COOH+M</a:t>
            </a:r>
            <a:r>
              <a:rPr lang="ru-RU" sz="3600" dirty="0" err="1" smtClean="0"/>
              <a:t>п</a:t>
            </a:r>
            <a:r>
              <a:rPr lang="en-US" sz="4800" dirty="0" smtClean="0"/>
              <a:t>SO4+K2SO4+H2O</a:t>
            </a:r>
            <a:endParaRPr lang="ru-RU" sz="4800" dirty="0" smtClean="0"/>
          </a:p>
          <a:p>
            <a:pPr algn="ctr"/>
            <a:endParaRPr lang="en-US" sz="4800" dirty="0" smtClean="0"/>
          </a:p>
          <a:p>
            <a:pPr algn="ctr"/>
            <a:r>
              <a:rPr lang="en-US" sz="5400" dirty="0" smtClean="0"/>
              <a:t>CH</a:t>
            </a:r>
            <a:r>
              <a:rPr lang="en-US" sz="5400" baseline="-25000" dirty="0" smtClean="0"/>
              <a:t>3</a:t>
            </a:r>
            <a:r>
              <a:rPr lang="en-US" sz="5400" dirty="0" smtClean="0"/>
              <a:t>-CH</a:t>
            </a:r>
            <a:r>
              <a:rPr lang="en-US" sz="5400" baseline="-25000" dirty="0" smtClean="0"/>
              <a:t>2</a:t>
            </a:r>
            <a:r>
              <a:rPr lang="en-US" sz="5400" dirty="0" smtClean="0"/>
              <a:t>-OH+KM</a:t>
            </a:r>
            <a:r>
              <a:rPr lang="ru-RU" sz="3600" dirty="0" err="1" smtClean="0"/>
              <a:t>п</a:t>
            </a:r>
            <a:r>
              <a:rPr lang="en-US" sz="5400" dirty="0" smtClean="0"/>
              <a:t>O</a:t>
            </a:r>
            <a:r>
              <a:rPr lang="en-US" sz="5400" baseline="-25000" dirty="0" smtClean="0"/>
              <a:t>4</a:t>
            </a:r>
            <a:r>
              <a:rPr lang="en-US" sz="5400" dirty="0" smtClean="0"/>
              <a:t>+H</a:t>
            </a:r>
            <a:r>
              <a:rPr lang="en-US" sz="5400" baseline="-25000" dirty="0" smtClean="0"/>
              <a:t>2</a:t>
            </a:r>
            <a:r>
              <a:rPr lang="en-US" sz="5400" dirty="0" smtClean="0"/>
              <a:t>SO</a:t>
            </a:r>
            <a:r>
              <a:rPr lang="en-US" sz="5400" baseline="-25000" dirty="0" smtClean="0"/>
              <a:t>4</a:t>
            </a:r>
            <a:r>
              <a:rPr lang="en-US" sz="4400" dirty="0" smtClean="0">
                <a:sym typeface="Symbol" charset="2"/>
              </a:rPr>
              <a:t></a:t>
            </a:r>
            <a:r>
              <a:rPr lang="en-US" sz="4400" dirty="0" smtClean="0"/>
              <a:t>                                </a:t>
            </a:r>
            <a:endParaRPr lang="ru-RU" sz="4400" dirty="0" smtClean="0"/>
          </a:p>
          <a:p>
            <a:pPr algn="ctr"/>
            <a:endParaRPr lang="en-US" sz="4400" dirty="0" smtClean="0"/>
          </a:p>
          <a:p>
            <a:pPr algn="ctr"/>
            <a:r>
              <a:rPr lang="en-US" sz="4800" dirty="0" smtClean="0"/>
              <a:t>(NH</a:t>
            </a:r>
            <a:r>
              <a:rPr lang="en-US" sz="4800" baseline="-25000" dirty="0" smtClean="0"/>
              <a:t>4</a:t>
            </a:r>
            <a:r>
              <a:rPr lang="en-US" sz="4800" dirty="0" smtClean="0"/>
              <a:t>)</a:t>
            </a:r>
            <a:r>
              <a:rPr lang="en-US" sz="4800" baseline="-25000" dirty="0" smtClean="0"/>
              <a:t>2</a:t>
            </a:r>
            <a:r>
              <a:rPr lang="en-US" sz="4800" dirty="0" smtClean="0"/>
              <a:t>C</a:t>
            </a:r>
            <a:r>
              <a:rPr lang="ru-RU" sz="4800" dirty="0" smtClean="0"/>
              <a:t>г</a:t>
            </a:r>
            <a:r>
              <a:rPr lang="en-US" sz="4800" baseline="-25000" dirty="0" smtClean="0"/>
              <a:t>2</a:t>
            </a:r>
            <a:r>
              <a:rPr lang="en-US" sz="4800" dirty="0" smtClean="0"/>
              <a:t>O</a:t>
            </a:r>
            <a:r>
              <a:rPr lang="en-US" sz="4800" baseline="-25000" dirty="0" smtClean="0"/>
              <a:t>7</a:t>
            </a:r>
            <a:r>
              <a:rPr lang="en-US" sz="4800" dirty="0" smtClean="0">
                <a:sym typeface="Symbol" charset="2"/>
              </a:rPr>
              <a:t></a:t>
            </a:r>
            <a:r>
              <a:rPr lang="en-US" sz="4800" dirty="0" smtClean="0"/>
              <a:t>N</a:t>
            </a:r>
            <a:r>
              <a:rPr lang="en-US" sz="4800" baseline="-25000" dirty="0" smtClean="0"/>
              <a:t>2</a:t>
            </a:r>
            <a:r>
              <a:rPr lang="en-US" sz="4800" dirty="0" smtClean="0">
                <a:sym typeface="Symbol" charset="2"/>
              </a:rPr>
              <a:t></a:t>
            </a:r>
            <a:r>
              <a:rPr lang="en-US" sz="4800" dirty="0" smtClean="0"/>
              <a:t>+C</a:t>
            </a:r>
            <a:r>
              <a:rPr lang="ru-RU" sz="4800" dirty="0" smtClean="0"/>
              <a:t>г</a:t>
            </a:r>
            <a:r>
              <a:rPr lang="en-US" sz="4800" baseline="-25000" dirty="0" smtClean="0"/>
              <a:t>2</a:t>
            </a:r>
            <a:r>
              <a:rPr lang="en-US" sz="4800" dirty="0" smtClean="0"/>
              <a:t>O</a:t>
            </a:r>
            <a:r>
              <a:rPr lang="en-US" sz="4800" baseline="-25000" dirty="0" smtClean="0"/>
              <a:t>3</a:t>
            </a:r>
            <a:r>
              <a:rPr lang="en-US" sz="4800" dirty="0" smtClean="0"/>
              <a:t>+H</a:t>
            </a:r>
            <a:r>
              <a:rPr lang="en-US" sz="4800" baseline="-25000" dirty="0" smtClean="0"/>
              <a:t>2</a:t>
            </a:r>
            <a:r>
              <a:rPr lang="en-US" sz="4800" dirty="0" smtClean="0"/>
              <a:t>O</a:t>
            </a:r>
            <a:endParaRPr lang="ru-RU" sz="4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\Downloads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0398" y="0"/>
            <a:ext cx="1005120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уха</a:t>
            </a:r>
            <a:endParaRPr lang="ru-RU" dirty="0"/>
          </a:p>
        </p:txBody>
      </p:sp>
      <p:pic>
        <p:nvPicPr>
          <p:cNvPr id="28674" name="Picture 2" descr="C:\Users\1\Downloads\human-ear-diagram-without-labels-human-ear-diagram-without-labels-human-anatomy-ch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" y="1295400"/>
            <a:ext cx="10970298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0"/>
            <a:ext cx="11582400" cy="129844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Определение катионов металлов по цветам пламени</a:t>
            </a:r>
            <a:endParaRPr lang="ru-RU" b="1" cap="none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flame-coloring-cations-of-different-metals-768x434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6400" y="2383499"/>
            <a:ext cx="5588000" cy="31578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pJLCLOgHA7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85205" y="1354405"/>
            <a:ext cx="5176911" cy="51769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effectLst/>
                <a:latin typeface="+mj-lt"/>
                <a:ea typeface="Adobe Fan Heiti Std B" charset="-120"/>
                <a:cs typeface="Adobe Fan Heiti Std B" charset="-120"/>
              </a:rPr>
              <a:t>Задача</a:t>
            </a:r>
          </a:p>
          <a:p>
            <a:r>
              <a:rPr lang="ru-RU" dirty="0">
                <a:effectLst/>
                <a:latin typeface="+mj-lt"/>
                <a:ea typeface="Adobe Fan Heiti Std B" charset="-120"/>
                <a:cs typeface="Adobe Fan Heiti Std B" charset="-120"/>
              </a:rPr>
              <a:t> </a:t>
            </a:r>
          </a:p>
          <a:p>
            <a:r>
              <a:rPr lang="ru-RU" dirty="0">
                <a:effectLst/>
                <a:latin typeface="+mj-lt"/>
                <a:ea typeface="Adobe Fan Heiti Std B" charset="-120"/>
                <a:cs typeface="Adobe Fan Heiti Std B" charset="-120"/>
              </a:rPr>
              <a:t>При сжигании образца некоторого органического соединение массой 2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,55</a:t>
            </a:r>
            <a:r>
              <a:rPr lang="ru-RU" dirty="0">
                <a:effectLst/>
                <a:latin typeface="+mj-lt"/>
                <a:ea typeface="Adobe Fan Heiti Std B" charset="-120"/>
                <a:cs typeface="Adobe Fan Heiti Std B" charset="-120"/>
              </a:rPr>
              <a:t> г получено 3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,36 </a:t>
            </a:r>
            <a:r>
              <a:rPr lang="ru-RU" dirty="0">
                <a:effectLst/>
                <a:latin typeface="+mj-lt"/>
                <a:ea typeface="Adobe Fan Heiti Std B" charset="-120"/>
                <a:cs typeface="Adobe Fan Heiti Std B" charset="-120"/>
              </a:rPr>
              <a:t>л (н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.</a:t>
            </a:r>
            <a:r>
              <a:rPr lang="ru-RU" dirty="0">
                <a:effectLst/>
                <a:latin typeface="+mj-lt"/>
                <a:ea typeface="Adobe Fan Heiti Std B" charset="-120"/>
                <a:cs typeface="Adobe Fan Heiti Std B" charset="-120"/>
              </a:rPr>
              <a:t>у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.</a:t>
            </a:r>
            <a:r>
              <a:rPr lang="ru-RU" dirty="0">
                <a:effectLst/>
                <a:latin typeface="+mj-lt"/>
                <a:ea typeface="Adobe Fan Heiti Std B" charset="-120"/>
                <a:cs typeface="Adobe Fan Heiti Std B" charset="-120"/>
              </a:rPr>
              <a:t>) углекислого газа и 3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,15</a:t>
            </a:r>
            <a:r>
              <a:rPr lang="ru-RU" dirty="0">
                <a:effectLst/>
                <a:latin typeface="+mj-lt"/>
                <a:ea typeface="Adobe Fan Heiti Std B" charset="-120"/>
                <a:cs typeface="Adobe Fan Heiti Std B" charset="-120"/>
              </a:rPr>
              <a:t> г воды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.</a:t>
            </a:r>
            <a:endParaRPr lang="ru-RU" dirty="0">
              <a:effectLst/>
              <a:latin typeface="+mj-lt"/>
              <a:ea typeface="Adobe Fan Heiti Std B" charset="-120"/>
              <a:cs typeface="Adobe Fan Heiti Std B" charset="-120"/>
            </a:endParaRPr>
          </a:p>
          <a:p>
            <a:r>
              <a:rPr lang="ru-RU" dirty="0">
                <a:effectLst/>
                <a:latin typeface="+mj-lt"/>
                <a:ea typeface="Adobe Fan Heiti Std B" charset="-120"/>
                <a:cs typeface="Adobe Fan Heiti Std B" charset="-120"/>
              </a:rPr>
              <a:t> </a:t>
            </a:r>
          </a:p>
          <a:p>
            <a:r>
              <a:rPr lang="ru-RU" dirty="0">
                <a:effectLst/>
                <a:latin typeface="+mj-lt"/>
                <a:ea typeface="Adobe Fan Heiti Std B" charset="-120"/>
                <a:cs typeface="Adobe Fan Heiti Std B" charset="-120"/>
              </a:rPr>
              <a:t>Известно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,</a:t>
            </a:r>
            <a:r>
              <a:rPr lang="ru-RU" dirty="0">
                <a:effectLst/>
                <a:latin typeface="+mj-lt"/>
                <a:ea typeface="Adobe Fan Heiti Std B" charset="-120"/>
                <a:cs typeface="Adobe Fan Heiti Std B" charset="-120"/>
              </a:rPr>
              <a:t> что данное соединение не вступает в реакцию этерификации и не взаимодействует с металлическим натрием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.</a:t>
            </a:r>
            <a:r>
              <a:rPr lang="ru-RU" dirty="0">
                <a:effectLst/>
                <a:latin typeface="+mj-lt"/>
                <a:ea typeface="Adobe Fan Heiti Std B" charset="-120"/>
                <a:cs typeface="Adobe Fan Heiti Std B" charset="-120"/>
              </a:rPr>
              <a:t> Его можно получить в одну стадию из </a:t>
            </a:r>
            <a:r>
              <a:rPr lang="ru-RU" dirty="0" err="1" smtClean="0">
                <a:effectLst/>
                <a:latin typeface="+mj-lt"/>
                <a:ea typeface="Adobe Fan Heiti Std B" charset="-120"/>
                <a:cs typeface="Adobe Fan Heiti Std B" charset="-120"/>
              </a:rPr>
              <a:t>изопроп</a:t>
            </a:r>
            <a:r>
              <a:rPr lang="ru-RU" dirty="0" err="1">
                <a:effectLst/>
                <a:latin typeface="+mj-lt"/>
                <a:ea typeface="Adobe Fan Heiti Std B" charset="-120"/>
                <a:cs typeface="Adobe Fan Heiti Std B" charset="-120"/>
              </a:rPr>
              <a:t>а</a:t>
            </a:r>
            <a:r>
              <a:rPr lang="ru-RU" dirty="0" err="1" smtClean="0">
                <a:effectLst/>
                <a:latin typeface="+mj-lt"/>
                <a:ea typeface="Adobe Fan Heiti Std B" charset="-120"/>
                <a:cs typeface="Adobe Fan Heiti Std B" charset="-120"/>
              </a:rPr>
              <a:t>нола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.</a:t>
            </a:r>
            <a:endParaRPr lang="ru-RU" dirty="0">
              <a:effectLst/>
              <a:latin typeface="+mj-lt"/>
              <a:ea typeface="Adobe Fan Heiti Std B" charset="-120"/>
              <a:cs typeface="Adobe Fan Heiti Std B" charset="-120"/>
            </a:endParaRPr>
          </a:p>
          <a:p>
            <a:r>
              <a:rPr lang="ru-RU" dirty="0">
                <a:effectLst/>
                <a:latin typeface="+mj-lt"/>
                <a:ea typeface="Adobe Fan Heiti Std B" charset="-120"/>
                <a:cs typeface="Adobe Fan Heiti Std B" charset="-120"/>
              </a:rPr>
              <a:t> </a:t>
            </a:r>
          </a:p>
          <a:p>
            <a:r>
              <a:rPr lang="ru-RU" dirty="0">
                <a:effectLst/>
                <a:latin typeface="+mj-lt"/>
                <a:ea typeface="Adobe Fan Heiti Std B" charset="-120"/>
                <a:cs typeface="Adobe Fan Heiti Std B" charset="-120"/>
              </a:rPr>
              <a:t>На основании данных условия задания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:</a:t>
            </a:r>
            <a:endParaRPr lang="ru-RU" dirty="0">
              <a:effectLst/>
              <a:latin typeface="+mj-lt"/>
              <a:ea typeface="Adobe Fan Heiti Std B" charset="-120"/>
              <a:cs typeface="Adobe Fan Heiti Std B" charset="-120"/>
            </a:endParaRPr>
          </a:p>
          <a:p>
            <a:pPr lvl="0"/>
            <a:r>
              <a:rPr lang="ru-RU" dirty="0">
                <a:effectLst/>
                <a:latin typeface="+mj-lt"/>
                <a:ea typeface="Adobe Fan Heiti Std B" charset="-120"/>
                <a:cs typeface="Adobe Fan Heiti Std B" charset="-120"/>
              </a:rPr>
              <a:t>Проведите необходимые вычисления (указывайте единицы измерения искомых физических величин) и установите молекулярную формулу органического вещества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;</a:t>
            </a:r>
            <a:endParaRPr lang="ru-RU" dirty="0">
              <a:effectLst/>
              <a:latin typeface="+mj-lt"/>
              <a:ea typeface="Adobe Fan Heiti Std B" charset="-120"/>
              <a:cs typeface="Adobe Fan Heiti Std B" charset="-120"/>
            </a:endParaRPr>
          </a:p>
          <a:p>
            <a:pPr lvl="0"/>
            <a:r>
              <a:rPr lang="ru-RU" dirty="0">
                <a:effectLst/>
                <a:latin typeface="+mj-lt"/>
                <a:ea typeface="Adobe Fan Heiti Std B" charset="-120"/>
                <a:cs typeface="Adobe Fan Heiti Std B" charset="-120"/>
              </a:rPr>
              <a:t>Составьте структурную формулу исходного вещества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,</a:t>
            </a:r>
            <a:r>
              <a:rPr lang="ru-RU" dirty="0">
                <a:effectLst/>
                <a:latin typeface="+mj-lt"/>
                <a:ea typeface="Adobe Fan Heiti Std B" charset="-120"/>
                <a:cs typeface="Adobe Fan Heiti Std B" charset="-120"/>
              </a:rPr>
              <a:t> которая однозначно отражает порядок связи атомов в его молекуле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;   </a:t>
            </a:r>
            <a:endParaRPr lang="ru-RU" dirty="0">
              <a:effectLst/>
              <a:latin typeface="+mj-lt"/>
              <a:ea typeface="Adobe Fan Heiti Std B" charset="-120"/>
              <a:cs typeface="Adobe Fan Heiti Std B" charset="-120"/>
            </a:endParaRPr>
          </a:p>
          <a:p>
            <a:pPr lvl="0"/>
            <a:r>
              <a:rPr lang="en-US" dirty="0" err="1">
                <a:effectLst/>
                <a:latin typeface="+mj-lt"/>
                <a:ea typeface="Adobe Fan Heiti Std B" charset="-120"/>
                <a:cs typeface="Adobe Fan Heiti Std B" charset="-120"/>
              </a:rPr>
              <a:t>Напишите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 </a:t>
            </a:r>
            <a:r>
              <a:rPr lang="en-US" dirty="0" err="1">
                <a:effectLst/>
                <a:latin typeface="+mj-lt"/>
                <a:ea typeface="Adobe Fan Heiti Std B" charset="-120"/>
                <a:cs typeface="Adobe Fan Heiti Std B" charset="-120"/>
              </a:rPr>
              <a:t>уравнение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 </a:t>
            </a:r>
            <a:r>
              <a:rPr lang="en-US" dirty="0" err="1">
                <a:effectLst/>
                <a:latin typeface="+mj-lt"/>
                <a:ea typeface="Adobe Fan Heiti Std B" charset="-120"/>
                <a:cs typeface="Adobe Fan Heiti Std B" charset="-120"/>
              </a:rPr>
              <a:t>реакции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 </a:t>
            </a:r>
            <a:r>
              <a:rPr lang="en-US" dirty="0" err="1" smtClean="0">
                <a:effectLst/>
                <a:latin typeface="+mj-lt"/>
                <a:ea typeface="Adobe Fan Heiti Std B" charset="-120"/>
                <a:cs typeface="Adobe Fan Heiti Std B" charset="-120"/>
              </a:rPr>
              <a:t>пол</a:t>
            </a:r>
            <a:r>
              <a:rPr lang="ru-RU" dirty="0" smtClean="0">
                <a:effectLst/>
                <a:latin typeface="+mj-lt"/>
                <a:ea typeface="Adobe Fan Heiti Std B" charset="-120"/>
                <a:cs typeface="Adobe Fan Heiti Std B" charset="-120"/>
              </a:rPr>
              <a:t>у</a:t>
            </a:r>
            <a:r>
              <a:rPr lang="en-US" dirty="0" err="1" smtClean="0">
                <a:effectLst/>
                <a:latin typeface="+mj-lt"/>
                <a:ea typeface="Adobe Fan Heiti Std B" charset="-120"/>
                <a:cs typeface="Adobe Fan Heiti Std B" charset="-120"/>
              </a:rPr>
              <a:t>чения</a:t>
            </a:r>
            <a:r>
              <a:rPr lang="en-US" dirty="0" smtClean="0">
                <a:effectLst/>
                <a:latin typeface="+mj-lt"/>
                <a:ea typeface="Adobe Fan Heiti Std B" charset="-120"/>
                <a:cs typeface="Adobe Fan Heiti Std B" charset="-120"/>
              </a:rPr>
              <a:t> </a:t>
            </a:r>
            <a:r>
              <a:rPr lang="en-US" dirty="0" err="1">
                <a:effectLst/>
                <a:latin typeface="+mj-lt"/>
                <a:ea typeface="Adobe Fan Heiti Std B" charset="-120"/>
                <a:cs typeface="Adobe Fan Heiti Std B" charset="-120"/>
              </a:rPr>
              <a:t>данного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 </a:t>
            </a:r>
            <a:r>
              <a:rPr lang="en-US" dirty="0" err="1">
                <a:effectLst/>
                <a:latin typeface="+mj-lt"/>
                <a:ea typeface="Adobe Fan Heiti Std B" charset="-120"/>
                <a:cs typeface="Adobe Fan Heiti Std B" charset="-120"/>
              </a:rPr>
              <a:t>соединения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 </a:t>
            </a:r>
            <a:r>
              <a:rPr lang="en-US" dirty="0" err="1">
                <a:effectLst/>
                <a:latin typeface="+mj-lt"/>
                <a:ea typeface="Adobe Fan Heiti Std B" charset="-120"/>
                <a:cs typeface="Adobe Fan Heiti Std B" charset="-120"/>
              </a:rPr>
              <a:t>из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 </a:t>
            </a:r>
            <a:r>
              <a:rPr lang="en-US" dirty="0" err="1">
                <a:effectLst/>
                <a:latin typeface="+mj-lt"/>
                <a:ea typeface="Adobe Fan Heiti Std B" charset="-120"/>
                <a:cs typeface="Adobe Fan Heiti Std B" charset="-120"/>
              </a:rPr>
              <a:t>изопропанола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 (</a:t>
            </a:r>
            <a:r>
              <a:rPr lang="en-US" dirty="0" err="1">
                <a:effectLst/>
                <a:latin typeface="+mj-lt"/>
                <a:ea typeface="Adobe Fan Heiti Std B" charset="-120"/>
                <a:cs typeface="Adobe Fan Heiti Std B" charset="-120"/>
              </a:rPr>
              <a:t>используйте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 </a:t>
            </a:r>
            <a:r>
              <a:rPr lang="en-US" dirty="0" err="1">
                <a:effectLst/>
                <a:latin typeface="+mj-lt"/>
                <a:ea typeface="Adobe Fan Heiti Std B" charset="-120"/>
                <a:cs typeface="Adobe Fan Heiti Std B" charset="-120"/>
              </a:rPr>
              <a:t>структурные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 </a:t>
            </a:r>
            <a:r>
              <a:rPr lang="en-US" dirty="0" err="1">
                <a:effectLst/>
                <a:latin typeface="+mj-lt"/>
                <a:ea typeface="Adobe Fan Heiti Std B" charset="-120"/>
                <a:cs typeface="Adobe Fan Heiti Std B" charset="-120"/>
              </a:rPr>
              <a:t>формулы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 </a:t>
            </a:r>
            <a:r>
              <a:rPr lang="en-US" dirty="0" err="1">
                <a:effectLst/>
                <a:latin typeface="+mj-lt"/>
                <a:ea typeface="Adobe Fan Heiti Std B" charset="-120"/>
                <a:cs typeface="Adobe Fan Heiti Std B" charset="-120"/>
              </a:rPr>
              <a:t>органических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 </a:t>
            </a:r>
            <a:r>
              <a:rPr lang="en-US" dirty="0" err="1">
                <a:effectLst/>
                <a:latin typeface="+mj-lt"/>
                <a:ea typeface="Adobe Fan Heiti Std B" charset="-120"/>
                <a:cs typeface="Adobe Fan Heiti Std B" charset="-120"/>
              </a:rPr>
              <a:t>веществ</a:t>
            </a:r>
            <a:r>
              <a:rPr lang="en-US" dirty="0">
                <a:effectLst/>
                <a:latin typeface="+mj-lt"/>
                <a:ea typeface="Adobe Fan Heiti Std B" charset="-120"/>
                <a:cs typeface="Adobe Fan Heiti Std B" charset="-120"/>
              </a:rPr>
              <a:t>).</a:t>
            </a:r>
            <a:endParaRPr lang="ru-RU" dirty="0">
              <a:effectLst/>
              <a:latin typeface="+mj-lt"/>
              <a:ea typeface="Adobe Fan Heiti Std B" charset="-120"/>
              <a:cs typeface="Adobe Fan Heiti Std B" charset="-120"/>
            </a:endParaRPr>
          </a:p>
          <a:p>
            <a:endParaRPr lang="ru-RU" dirty="0">
              <a:latin typeface="+mj-lt"/>
              <a:ea typeface="Adobe Fan Heiti Std B" charset="-120"/>
              <a:cs typeface="Adobe Fan Heiti Std B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6671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effectLst/>
              </a:rPr>
              <a:t>Задача </a:t>
            </a:r>
          </a:p>
          <a:p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При </a:t>
            </a:r>
            <a:r>
              <a:rPr lang="ru-RU" dirty="0">
                <a:effectLst/>
              </a:rPr>
              <a:t>сжигании образца некоторого органического соединения массой 29</a:t>
            </a:r>
            <a:r>
              <a:rPr lang="en-US" dirty="0">
                <a:effectLst/>
              </a:rPr>
              <a:t>,6</a:t>
            </a:r>
            <a:r>
              <a:rPr lang="ru-RU" dirty="0">
                <a:effectLst/>
              </a:rPr>
              <a:t> г получено 70</a:t>
            </a:r>
            <a:r>
              <a:rPr lang="en-US" dirty="0">
                <a:effectLst/>
              </a:rPr>
              <a:t>,</a:t>
            </a:r>
            <a:r>
              <a:rPr lang="ru-RU" dirty="0">
                <a:effectLst/>
              </a:rPr>
              <a:t>4 г углекислого газа и 36</a:t>
            </a:r>
            <a:r>
              <a:rPr lang="en-US" dirty="0">
                <a:effectLst/>
              </a:rPr>
              <a:t>,</a:t>
            </a:r>
            <a:r>
              <a:rPr lang="ru-RU" dirty="0">
                <a:effectLst/>
              </a:rPr>
              <a:t>0 г воды</a:t>
            </a:r>
            <a:r>
              <a:rPr lang="en-US" dirty="0">
                <a:effectLst/>
              </a:rPr>
              <a:t>.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Известно</a:t>
            </a:r>
            <a:r>
              <a:rPr lang="en-US" dirty="0">
                <a:effectLst/>
              </a:rPr>
              <a:t>,</a:t>
            </a:r>
            <a:r>
              <a:rPr lang="ru-RU" dirty="0">
                <a:effectLst/>
              </a:rPr>
              <a:t> что относительная плотность паров этого вещества по воздуху равна 2</a:t>
            </a:r>
            <a:r>
              <a:rPr lang="en-US" dirty="0">
                <a:effectLst/>
              </a:rPr>
              <a:t>,552</a:t>
            </a:r>
            <a:r>
              <a:rPr lang="ru-RU" dirty="0">
                <a:effectLst/>
              </a:rPr>
              <a:t>. В ходе исследования химических свойств этого вещества установлено</a:t>
            </a:r>
            <a:r>
              <a:rPr lang="en-US" dirty="0">
                <a:effectLst/>
              </a:rPr>
              <a:t>,</a:t>
            </a:r>
            <a:r>
              <a:rPr lang="ru-RU" dirty="0">
                <a:effectLst/>
              </a:rPr>
              <a:t> что при его взаимодействии с оксидом  меди(II) образуется кетон.</a:t>
            </a:r>
          </a:p>
          <a:p>
            <a:r>
              <a:rPr lang="ru-RU" dirty="0">
                <a:effectLst/>
              </a:rPr>
              <a:t> </a:t>
            </a:r>
          </a:p>
          <a:p>
            <a:r>
              <a:rPr lang="ru-RU" dirty="0">
                <a:effectLst/>
              </a:rPr>
              <a:t>На основании данных условия задания</a:t>
            </a:r>
            <a:r>
              <a:rPr lang="en-US" dirty="0">
                <a:effectLst/>
              </a:rPr>
              <a:t>:</a:t>
            </a:r>
            <a:endParaRPr lang="ru-RU" dirty="0">
              <a:effectLst/>
            </a:endParaRPr>
          </a:p>
          <a:p>
            <a:pPr lvl="0"/>
            <a:r>
              <a:rPr lang="ru-RU" dirty="0">
                <a:effectLst/>
              </a:rPr>
              <a:t>Проведите необходимые вычисления (указывайте единицы измерения искомых физический величин) и установите молекулярную формулу органического вещества</a:t>
            </a:r>
            <a:r>
              <a:rPr lang="en-US" dirty="0">
                <a:effectLst/>
              </a:rPr>
              <a:t>;</a:t>
            </a:r>
            <a:endParaRPr lang="ru-RU" dirty="0">
              <a:effectLst/>
            </a:endParaRPr>
          </a:p>
          <a:p>
            <a:pPr lvl="0"/>
            <a:r>
              <a:rPr lang="ru-RU" dirty="0">
                <a:effectLst/>
              </a:rPr>
              <a:t>Составьте структурную формулу этого вещества</a:t>
            </a:r>
            <a:r>
              <a:rPr lang="en-US" dirty="0">
                <a:effectLst/>
              </a:rPr>
              <a:t>,</a:t>
            </a:r>
            <a:r>
              <a:rPr lang="ru-RU" dirty="0">
                <a:effectLst/>
              </a:rPr>
              <a:t> которая однозначно отражает порядок связи атомов в его молекуле</a:t>
            </a:r>
            <a:r>
              <a:rPr lang="en-US" dirty="0">
                <a:effectLst/>
              </a:rPr>
              <a:t>;</a:t>
            </a:r>
            <a:endParaRPr lang="ru-RU" dirty="0">
              <a:effectLst/>
            </a:endParaRPr>
          </a:p>
          <a:p>
            <a:pPr lvl="0"/>
            <a:r>
              <a:rPr lang="ru-RU" dirty="0">
                <a:effectLst/>
              </a:rPr>
              <a:t>Напишите уравнение реакций этого вещества с оксидом меди(</a:t>
            </a:r>
            <a:r>
              <a:rPr lang="en-US" dirty="0">
                <a:effectLst/>
              </a:rPr>
              <a:t>II</a:t>
            </a:r>
            <a:r>
              <a:rPr lang="ru-RU" dirty="0">
                <a:effectLst/>
              </a:rPr>
              <a:t>) (используйте структурные формулы органических веществ).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9207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Использованная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400" y="1295401"/>
            <a:ext cx="11582400" cy="4784726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lnSpc>
                <a:spcPct val="120000"/>
              </a:lnSpc>
            </a:pPr>
            <a:r>
              <a:rPr lang="ru-RU" dirty="0" smtClean="0"/>
              <a:t> </a:t>
            </a:r>
            <a:r>
              <a:rPr lang="ru-RU" dirty="0" smtClean="0"/>
              <a:t>«Начала химии. </a:t>
            </a:r>
            <a:r>
              <a:rPr lang="ru-RU" dirty="0" smtClean="0"/>
              <a:t>Современный курс для поступающих в вузы.» </a:t>
            </a:r>
            <a:r>
              <a:rPr lang="ru-RU" dirty="0" err="1" smtClean="0"/>
              <a:t>Кузьменко</a:t>
            </a:r>
            <a:r>
              <a:rPr lang="ru-RU" dirty="0" smtClean="0"/>
              <a:t> Н.Е., Еремин В.В., Попков В.А.</a:t>
            </a:r>
          </a:p>
          <a:p>
            <a:pPr marL="514350" indent="-514350">
              <a:lnSpc>
                <a:spcPct val="120000"/>
              </a:lnSpc>
            </a:pPr>
            <a:r>
              <a:rPr lang="ru-RU" dirty="0" smtClean="0"/>
              <a:t> </a:t>
            </a:r>
            <a:r>
              <a:rPr lang="ru-RU" dirty="0" smtClean="0"/>
              <a:t>«Пособие по химии для поступающих в вузы.» </a:t>
            </a:r>
            <a:r>
              <a:rPr lang="ru-RU" dirty="0" err="1" smtClean="0"/>
              <a:t>Хомченко</a:t>
            </a:r>
            <a:r>
              <a:rPr lang="ru-RU" dirty="0" smtClean="0"/>
              <a:t> Г.П</a:t>
            </a:r>
            <a:r>
              <a:rPr lang="ru-RU" dirty="0" smtClean="0"/>
              <a:t>.</a:t>
            </a:r>
          </a:p>
          <a:p>
            <a:pPr marL="514350" indent="-514350">
              <a:lnSpc>
                <a:spcPct val="120000"/>
              </a:lnSpc>
            </a:pPr>
            <a:r>
              <a:rPr lang="ru-RU" dirty="0" smtClean="0"/>
              <a:t> </a:t>
            </a:r>
            <a:r>
              <a:rPr lang="ru-RU" dirty="0" smtClean="0"/>
              <a:t>«Химия. 8-11 классы.» Рудзитис Г.Е., Фельдман Ф.Г</a:t>
            </a:r>
            <a:r>
              <a:rPr lang="ru-RU" dirty="0" smtClean="0"/>
              <a:t>.</a:t>
            </a:r>
          </a:p>
          <a:p>
            <a:pPr marL="514350" indent="-514350">
              <a:lnSpc>
                <a:spcPct val="120000"/>
              </a:lnSpc>
            </a:pPr>
            <a:r>
              <a:rPr lang="ru-RU" dirty="0" smtClean="0"/>
              <a:t> </a:t>
            </a:r>
            <a:r>
              <a:rPr lang="ru-RU" dirty="0" smtClean="0"/>
              <a:t>«Репетитор по химии» Александр </a:t>
            </a:r>
            <a:r>
              <a:rPr lang="ru-RU" dirty="0" smtClean="0"/>
              <a:t>Егоров</a:t>
            </a:r>
          </a:p>
          <a:p>
            <a:pPr marL="514350" indent="-514350">
              <a:lnSpc>
                <a:spcPct val="120000"/>
              </a:lnSpc>
            </a:pPr>
            <a:r>
              <a:rPr lang="ru-RU" dirty="0" smtClean="0"/>
              <a:t>Сборник </a:t>
            </a:r>
            <a:r>
              <a:rPr lang="ru-RU" dirty="0" smtClean="0"/>
              <a:t>задач и упражнений по химии.» </a:t>
            </a:r>
            <a:r>
              <a:rPr lang="ru-RU" dirty="0" err="1" smtClean="0"/>
              <a:t>Кузьменко</a:t>
            </a:r>
            <a:r>
              <a:rPr lang="ru-RU" dirty="0" smtClean="0"/>
              <a:t> Н.Е., Еремин В.В</a:t>
            </a:r>
            <a:r>
              <a:rPr lang="ru-RU" dirty="0" smtClean="0"/>
              <a:t>.</a:t>
            </a:r>
          </a:p>
          <a:p>
            <a:pPr marL="514350" indent="-514350">
              <a:lnSpc>
                <a:spcPct val="120000"/>
              </a:lnSpc>
            </a:pPr>
            <a:r>
              <a:rPr lang="ru-RU" dirty="0" smtClean="0"/>
              <a:t>«</a:t>
            </a:r>
            <a:r>
              <a:rPr lang="ru-RU" dirty="0" smtClean="0"/>
              <a:t>Пособие по химии для поступающих в ВУЗы. </a:t>
            </a:r>
            <a:r>
              <a:rPr lang="ru-RU" dirty="0" smtClean="0"/>
              <a:t>Вопросы, упражнения, задачи. Образцы экзаменационных билетов.» </a:t>
            </a:r>
            <a:r>
              <a:rPr lang="ru-RU" dirty="0" err="1" smtClean="0"/>
              <a:t>Пузаков</a:t>
            </a:r>
            <a:r>
              <a:rPr lang="ru-RU" dirty="0" smtClean="0"/>
              <a:t> С.А., Попков В.А</a:t>
            </a:r>
            <a:r>
              <a:rPr lang="ru-RU" dirty="0" smtClean="0"/>
              <a:t>.</a:t>
            </a:r>
          </a:p>
          <a:p>
            <a:pPr marL="514350" indent="-514350">
              <a:lnSpc>
                <a:spcPct val="120000"/>
              </a:lnSpc>
            </a:pPr>
            <a:r>
              <a:rPr lang="ru-RU" dirty="0" smtClean="0"/>
              <a:t> </a:t>
            </a:r>
            <a:r>
              <a:rPr lang="ru-RU" dirty="0" smtClean="0"/>
              <a:t>«Решение задач по химии.» Белавин И.Ю</a:t>
            </a:r>
            <a:r>
              <a:rPr lang="ru-RU" dirty="0" smtClean="0"/>
              <a:t>.</a:t>
            </a:r>
          </a:p>
          <a:p>
            <a:pPr marL="514350" indent="-514350">
              <a:lnSpc>
                <a:spcPct val="120000"/>
              </a:lnSpc>
            </a:pPr>
            <a:r>
              <a:rPr lang="ru-RU" dirty="0" smtClean="0"/>
              <a:t>«</a:t>
            </a:r>
            <a:r>
              <a:rPr lang="ru-RU" dirty="0" smtClean="0"/>
              <a:t>Задачник по химии. 11 класс.» Лёвкин А.Н., Кузнецова Н.Е</a:t>
            </a:r>
            <a:r>
              <a:rPr lang="ru-RU" dirty="0" smtClean="0"/>
              <a:t>.</a:t>
            </a:r>
          </a:p>
          <a:p>
            <a:pPr marL="514350" indent="-514350">
              <a:lnSpc>
                <a:spcPct val="120000"/>
              </a:lnSpc>
            </a:pPr>
            <a:r>
              <a:rPr lang="ru-RU" dirty="0" smtClean="0"/>
              <a:t> </a:t>
            </a:r>
            <a:r>
              <a:rPr lang="ru-RU" dirty="0" smtClean="0"/>
              <a:t>«Общая биология: 10-11 классы: Учебник для общеобразовательных учреждений.» Профильный уровень: В 2 ч. </a:t>
            </a:r>
            <a:r>
              <a:rPr lang="ru-RU" dirty="0" smtClean="0"/>
              <a:t>Под ред. </a:t>
            </a:r>
            <a:r>
              <a:rPr lang="ru-RU" dirty="0" smtClean="0"/>
              <a:t>Шумного В.К., Дымшица Г.М</a:t>
            </a:r>
            <a:r>
              <a:rPr lang="ru-RU" dirty="0" smtClean="0"/>
              <a:t>.</a:t>
            </a:r>
          </a:p>
          <a:p>
            <a:pPr marL="514350" indent="-514350">
              <a:lnSpc>
                <a:spcPct val="120000"/>
              </a:lnSpc>
            </a:pPr>
            <a:r>
              <a:rPr lang="ru-RU" dirty="0" smtClean="0"/>
              <a:t> </a:t>
            </a:r>
            <a:r>
              <a:rPr lang="ru-RU" dirty="0" smtClean="0"/>
              <a:t>«Биология полный курс» В 3-х томах (Анатомия, Ботаника, Зоология). </a:t>
            </a:r>
            <a:r>
              <a:rPr lang="ru-RU" dirty="0" err="1" smtClean="0"/>
              <a:t>Билич</a:t>
            </a:r>
            <a:r>
              <a:rPr lang="ru-RU" dirty="0" smtClean="0"/>
              <a:t> Г.Л., </a:t>
            </a:r>
            <a:r>
              <a:rPr lang="ru-RU" dirty="0" err="1" smtClean="0"/>
              <a:t>Крыжановский</a:t>
            </a:r>
            <a:r>
              <a:rPr lang="ru-RU" dirty="0" smtClean="0"/>
              <a:t> В.А</a:t>
            </a:r>
            <a:r>
              <a:rPr lang="ru-RU" dirty="0" smtClean="0"/>
              <a:t>.</a:t>
            </a:r>
          </a:p>
          <a:p>
            <a:pPr marL="514350" indent="-514350">
              <a:lnSpc>
                <a:spcPct val="120000"/>
              </a:lnSpc>
            </a:pPr>
            <a:r>
              <a:rPr lang="ru-RU" dirty="0" smtClean="0"/>
              <a:t> </a:t>
            </a:r>
            <a:r>
              <a:rPr lang="ru-RU" dirty="0" smtClean="0"/>
              <a:t>«Биология. Для поступающих в вузы» Владимир </a:t>
            </a:r>
            <a:r>
              <a:rPr lang="ru-RU" dirty="0" smtClean="0"/>
              <a:t>Ярыгин</a:t>
            </a:r>
          </a:p>
          <a:p>
            <a:pPr marL="514350" indent="-514350">
              <a:lnSpc>
                <a:spcPct val="120000"/>
              </a:lnSpc>
            </a:pPr>
            <a:r>
              <a:rPr lang="ru-RU" dirty="0" smtClean="0"/>
              <a:t>«</a:t>
            </a:r>
            <a:r>
              <a:rPr lang="ru-RU" dirty="0" smtClean="0"/>
              <a:t>Биология. </a:t>
            </a:r>
            <a:r>
              <a:rPr lang="ru-RU" dirty="0" smtClean="0"/>
              <a:t>Общая биология» В. Б. Захаров, С. Г. Мамонтов, Н. И. Сонин, Е. </a:t>
            </a:r>
            <a:r>
              <a:rPr lang="ru-RU" dirty="0" smtClean="0"/>
              <a:t>Т. </a:t>
            </a:r>
            <a:r>
              <a:rPr lang="ru-RU" dirty="0" smtClean="0"/>
              <a:t>Захарова</a:t>
            </a:r>
          </a:p>
          <a:p>
            <a:pPr marL="514350" indent="-514350">
              <a:lnSpc>
                <a:spcPct val="120000"/>
              </a:lnSpc>
            </a:pPr>
            <a:r>
              <a:rPr lang="ru-RU" dirty="0" smtClean="0"/>
              <a:t> </a:t>
            </a:r>
            <a:r>
              <a:rPr lang="ru-RU" dirty="0" smtClean="0"/>
              <a:t>«Биология. </a:t>
            </a:r>
            <a:r>
              <a:rPr lang="ru-RU" dirty="0" smtClean="0"/>
              <a:t>В 2 томах» Под редакцией Н. </a:t>
            </a:r>
            <a:r>
              <a:rPr lang="ru-RU" dirty="0" smtClean="0"/>
              <a:t>В. </a:t>
            </a:r>
            <a:r>
              <a:rPr lang="ru-RU" dirty="0" smtClean="0"/>
              <a:t>Чебышева</a:t>
            </a:r>
          </a:p>
          <a:p>
            <a:pPr marL="514350" indent="-514350">
              <a:lnSpc>
                <a:spcPct val="120000"/>
              </a:lnSpc>
            </a:pPr>
            <a:r>
              <a:rPr lang="ru-RU" dirty="0" smtClean="0"/>
              <a:t>«</a:t>
            </a:r>
            <a:r>
              <a:rPr lang="ru-RU" dirty="0" smtClean="0"/>
              <a:t>Анатомия человека: Учебник: в двух книгах» </a:t>
            </a:r>
            <a:r>
              <a:rPr lang="ru-RU" dirty="0" err="1" smtClean="0"/>
              <a:t>Сапин</a:t>
            </a:r>
            <a:r>
              <a:rPr lang="ru-RU" dirty="0" smtClean="0"/>
              <a:t> М.Р., </a:t>
            </a:r>
            <a:r>
              <a:rPr lang="ru-RU" dirty="0" err="1" smtClean="0"/>
              <a:t>Билич</a:t>
            </a:r>
            <a:r>
              <a:rPr lang="ru-RU" dirty="0" smtClean="0"/>
              <a:t> Г.Л</a:t>
            </a:r>
            <a:r>
              <a:rPr lang="ru-RU" dirty="0" smtClean="0"/>
              <a:t>.</a:t>
            </a:r>
          </a:p>
          <a:p>
            <a:pPr marL="514350" indent="-514350">
              <a:lnSpc>
                <a:spcPct val="120000"/>
              </a:lnSpc>
            </a:pPr>
            <a:r>
              <a:rPr lang="ru-RU" dirty="0" smtClean="0"/>
              <a:t> </a:t>
            </a:r>
            <a:r>
              <a:rPr lang="ru-RU" dirty="0" smtClean="0"/>
              <a:t>«Биология. </a:t>
            </a:r>
            <a:r>
              <a:rPr lang="ru-RU" dirty="0" smtClean="0"/>
              <a:t>Анатомия и физиология человека. 8 класс. Углубленное изучение.» </a:t>
            </a:r>
            <a:r>
              <a:rPr lang="ru-RU" dirty="0" err="1" smtClean="0"/>
              <a:t>Сапин</a:t>
            </a:r>
            <a:r>
              <a:rPr lang="ru-RU" dirty="0" smtClean="0"/>
              <a:t> М.Р., </a:t>
            </a:r>
            <a:r>
              <a:rPr lang="ru-RU" dirty="0" err="1" smtClean="0"/>
              <a:t>Сивоглазов</a:t>
            </a:r>
            <a:r>
              <a:rPr lang="ru-RU" dirty="0" smtClean="0"/>
              <a:t> В.И., </a:t>
            </a:r>
            <a:r>
              <a:rPr lang="ru-RU" dirty="0" err="1" smtClean="0"/>
              <a:t>Брыксина</a:t>
            </a:r>
            <a:r>
              <a:rPr lang="ru-RU" dirty="0" smtClean="0"/>
              <a:t> З.Г</a:t>
            </a:r>
            <a:r>
              <a:rPr lang="ru-RU" dirty="0" smtClean="0"/>
              <a:t>.</a:t>
            </a:r>
          </a:p>
          <a:p>
            <a:pPr marL="514350" indent="-514350">
              <a:lnSpc>
                <a:spcPct val="120000"/>
              </a:lnSpc>
            </a:pPr>
            <a:r>
              <a:rPr lang="ru-RU" dirty="0" smtClean="0"/>
              <a:t>«</a:t>
            </a:r>
            <a:r>
              <a:rPr lang="ru-RU" dirty="0" smtClean="0"/>
              <a:t>Биология для поступающих в вузы» Р. </a:t>
            </a:r>
            <a:r>
              <a:rPr lang="ru-RU" dirty="0" smtClean="0"/>
              <a:t>Г. Заяц, В. Э. </a:t>
            </a:r>
            <a:r>
              <a:rPr lang="ru-RU" dirty="0" err="1" smtClean="0"/>
              <a:t>Бутвиловский</a:t>
            </a:r>
            <a:r>
              <a:rPr lang="ru-RU" dirty="0" smtClean="0"/>
              <a:t>, В. В. Давыдов, И. В. </a:t>
            </a:r>
            <a:r>
              <a:rPr lang="ru-RU" dirty="0" err="1" smtClean="0"/>
              <a:t>Рачковская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Оценка уровня подготовки выпускников к ЕГЭ по биологии и химии</a:t>
            </a:r>
            <a:endParaRPr lang="ru-RU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Интернет-источники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Сайт Федерального института педагогических измерений(ФИПИ): </a:t>
            </a:r>
            <a:r>
              <a:rPr lang="ru-RU" dirty="0" smtClean="0">
                <a:hlinkClick r:id="rId2"/>
              </a:rPr>
              <a:t>http://www.fipi.ru/.</a:t>
            </a:r>
            <a:r>
              <a:rPr lang="ru-RU" dirty="0" smtClean="0"/>
              <a:t> </a:t>
            </a:r>
          </a:p>
          <a:p>
            <a:r>
              <a:rPr lang="ru-RU" dirty="0" smtClean="0"/>
              <a:t>Официальный информационный портал Единого </a:t>
            </a:r>
            <a:r>
              <a:rPr lang="ru-RU" dirty="0" err="1" smtClean="0"/>
              <a:t>государственногоэкзамена</a:t>
            </a:r>
            <a:r>
              <a:rPr lang="ru-RU" dirty="0" smtClean="0">
                <a:hlinkClick r:id="rId3"/>
              </a:rPr>
              <a:t>: http://www.ege.edu.ru/</a:t>
            </a:r>
            <a:r>
              <a:rPr lang="ru-RU" dirty="0" smtClean="0"/>
              <a:t> </a:t>
            </a:r>
          </a:p>
          <a:p>
            <a:r>
              <a:rPr lang="ru-RU" dirty="0" smtClean="0"/>
              <a:t>Информационная поддержка ЕГЭ и ГИА</a:t>
            </a:r>
            <a:r>
              <a:rPr lang="ru-RU" dirty="0" smtClean="0">
                <a:hlinkClick r:id="rId4"/>
              </a:rPr>
              <a:t>: http</a:t>
            </a:r>
            <a:r>
              <a:rPr lang="ru-RU" dirty="0" smtClean="0">
                <a:hlinkClick r:id="rId4"/>
              </a:rPr>
              <a:t>://</a:t>
            </a:r>
            <a:endParaRPr lang="ru-RU" dirty="0" smtClean="0"/>
          </a:p>
          <a:p>
            <a:r>
              <a:rPr lang="ru-RU" dirty="0" smtClean="0"/>
              <a:t>Сайт информационной поддержки Единого </a:t>
            </a:r>
            <a:r>
              <a:rPr lang="ru-RU" dirty="0" err="1" smtClean="0"/>
              <a:t>государственногоэкзамена</a:t>
            </a:r>
            <a:r>
              <a:rPr lang="ru-RU" dirty="0" smtClean="0"/>
              <a:t> в компьютерной форме: </a:t>
            </a:r>
            <a:r>
              <a:rPr lang="ru-RU" dirty="0" smtClean="0">
                <a:hlinkClick r:id="rId5"/>
              </a:rPr>
              <a:t>http://www.ege.ru/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дать методические рекомендации по подготовке к ЕГЭ по биологии и химии </a:t>
            </a:r>
          </a:p>
          <a:p>
            <a:r>
              <a:rPr lang="ru-RU" dirty="0" smtClean="0"/>
              <a:t>формирование навыков для успешной сдачи ЕГЭ по биологии и химии</a:t>
            </a:r>
          </a:p>
          <a:p>
            <a:r>
              <a:rPr lang="ru-RU" dirty="0" smtClean="0"/>
              <a:t>овладеть основными методами  и принципами дидактических требований для сдачи экзаменов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высокие результаты на ЕГЭ по химии и биологии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д</a:t>
            </a:r>
            <a:r>
              <a:rPr lang="ru-RU" dirty="0" smtClean="0"/>
              <a:t>оступность заданий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</a:t>
            </a:r>
            <a:r>
              <a:rPr lang="ru-RU" dirty="0" smtClean="0"/>
              <a:t>овышение интереса к данному профилю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sz="4400" b="1" dirty="0" smtClean="0"/>
              <a:t>ХОД МЕРОПРИЯТИЯ</a:t>
            </a:r>
            <a:endParaRPr lang="ru-RU" sz="4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Составь схему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400" y="1554163"/>
            <a:ext cx="11582400" cy="5303837"/>
          </a:xfrm>
        </p:spPr>
        <p:txBody>
          <a:bodyPr>
            <a:normAutofit fontScale="55000" lnSpcReduction="20000"/>
          </a:bodyPr>
          <a:lstStyle/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ОРГАНОИДЫ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МИТОХОНДРИИ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ОДНОМЕМБРАННЫЕ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ПЛАСТИДЫ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ДВУМЕМБРАННЫЕ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ЯДРО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НЕМЕМБРАННЫЕ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РИБОСОМЫ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ВАКУОЛЬ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КЛЕТОЧНЫЙ ЦЕНТР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КОМПЛЕКС ГОЛЬДЖИ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ЭНДОПЛАЗМАТИЧЕСКАЯ СЕТЬ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ЛИЗОСОМЫ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Составьте правильную последовательность систематических категорий для царства растений и животных:</a:t>
            </a: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560820"/>
            <a:ext cx="1219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 , вид, класс, тип, порядок, отряд, отдел, семейство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1\Downloads\paporotnik_mujskoy.jpg"/>
          <p:cNvPicPr>
            <a:picLocks noChangeAspect="1" noChangeArrowheads="1"/>
          </p:cNvPicPr>
          <p:nvPr/>
        </p:nvPicPr>
        <p:blipFill>
          <a:blip r:embed="rId2"/>
          <a:srcRect l="20373" t="5349" b="13882"/>
          <a:stretch>
            <a:fillRect/>
          </a:stretch>
        </p:blipFill>
        <p:spPr bwMode="auto">
          <a:xfrm>
            <a:off x="599285" y="3499813"/>
            <a:ext cx="3958648" cy="3011560"/>
          </a:xfrm>
          <a:prstGeom prst="rect">
            <a:avLst/>
          </a:prstGeom>
          <a:noFill/>
        </p:spPr>
      </p:pic>
      <p:pic>
        <p:nvPicPr>
          <p:cNvPr id="2051" name="Picture 3" descr="C:\Users\1\Desktop\040.jpg"/>
          <p:cNvPicPr>
            <a:picLocks noChangeAspect="1" noChangeArrowheads="1"/>
          </p:cNvPicPr>
          <p:nvPr/>
        </p:nvPicPr>
        <p:blipFill>
          <a:blip r:embed="rId3"/>
          <a:srcRect t="31491" r="38758"/>
          <a:stretch>
            <a:fillRect/>
          </a:stretch>
        </p:blipFill>
        <p:spPr bwMode="auto">
          <a:xfrm>
            <a:off x="7945667" y="3499812"/>
            <a:ext cx="3729580" cy="2981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1905000"/>
          </a:xfrm>
        </p:spPr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ОСУЩЕСТВИТЬ ЦЕПОЧКУ ПРЕВРАЩЕНИЙ</a:t>
            </a:r>
            <a:endParaRPr lang="ru-RU" sz="4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9828" y="2011681"/>
            <a:ext cx="11507372" cy="3779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>
                <a:effectLst/>
              </a:rPr>
              <a:t>C</a:t>
            </a:r>
            <a:r>
              <a:rPr lang="en-US" sz="4400" baseline="-25000" dirty="0" smtClean="0">
                <a:effectLst/>
              </a:rPr>
              <a:t>2</a:t>
            </a:r>
            <a:r>
              <a:rPr lang="en-US" sz="4400" dirty="0" smtClean="0">
                <a:effectLst/>
              </a:rPr>
              <a:t> H</a:t>
            </a:r>
            <a:r>
              <a:rPr lang="en-US" sz="4400" baseline="-25000" dirty="0" smtClean="0">
                <a:effectLst/>
              </a:rPr>
              <a:t>6</a:t>
            </a:r>
            <a:r>
              <a:rPr lang="en-US" sz="4400" dirty="0" smtClean="0">
                <a:effectLst/>
              </a:rPr>
              <a:t> </a:t>
            </a:r>
            <a:r>
              <a:rPr lang="en-US" sz="4400" dirty="0" smtClean="0">
                <a:effectLst/>
                <a:sym typeface="Symbol" charset="2"/>
              </a:rPr>
              <a:t></a:t>
            </a:r>
            <a:r>
              <a:rPr lang="en-US" sz="4400" dirty="0" smtClean="0">
                <a:effectLst/>
              </a:rPr>
              <a:t> C</a:t>
            </a:r>
            <a:r>
              <a:rPr lang="en-US" sz="4400" baseline="-25000" dirty="0" smtClean="0">
                <a:effectLst/>
              </a:rPr>
              <a:t>2</a:t>
            </a:r>
            <a:r>
              <a:rPr lang="en-US" sz="4400" dirty="0" smtClean="0">
                <a:effectLst/>
              </a:rPr>
              <a:t> H</a:t>
            </a:r>
            <a:r>
              <a:rPr lang="en-US" sz="4400" baseline="-25000" dirty="0" smtClean="0">
                <a:effectLst/>
              </a:rPr>
              <a:t>5</a:t>
            </a:r>
            <a:r>
              <a:rPr lang="en-US" sz="4400" dirty="0" smtClean="0">
                <a:effectLst/>
              </a:rPr>
              <a:t> </a:t>
            </a:r>
            <a:r>
              <a:rPr lang="en-US" sz="5400" dirty="0" err="1" smtClean="0">
                <a:effectLst/>
              </a:rPr>
              <a:t>c</a:t>
            </a:r>
            <a:r>
              <a:rPr lang="en-US" sz="4400" dirty="0" err="1" smtClean="0">
                <a:effectLst/>
              </a:rPr>
              <a:t>l</a:t>
            </a:r>
            <a:r>
              <a:rPr lang="en-US" sz="4400" dirty="0" smtClean="0">
                <a:effectLst/>
              </a:rPr>
              <a:t> </a:t>
            </a:r>
            <a:r>
              <a:rPr lang="en-US" sz="4400" cap="none" dirty="0" smtClean="0">
                <a:effectLst/>
                <a:sym typeface="Symbol" charset="2"/>
              </a:rPr>
              <a:t> </a:t>
            </a:r>
            <a:r>
              <a:rPr lang="en-US" sz="4400" dirty="0" smtClean="0">
                <a:effectLst/>
              </a:rPr>
              <a:t>C </a:t>
            </a:r>
            <a:r>
              <a:rPr lang="en-US" sz="4400" baseline="-25000" dirty="0" smtClean="0">
                <a:effectLst/>
              </a:rPr>
              <a:t>4</a:t>
            </a:r>
            <a:r>
              <a:rPr lang="en-US" sz="4400" dirty="0" smtClean="0">
                <a:effectLst/>
              </a:rPr>
              <a:t>H</a:t>
            </a:r>
            <a:r>
              <a:rPr lang="en-US" sz="4400" baseline="-25000" dirty="0" smtClean="0">
                <a:effectLst/>
              </a:rPr>
              <a:t>10</a:t>
            </a:r>
            <a:r>
              <a:rPr lang="en-US" sz="4400" dirty="0" smtClean="0">
                <a:effectLst/>
                <a:sym typeface="Symbol" charset="2"/>
              </a:rPr>
              <a:t></a:t>
            </a:r>
            <a:r>
              <a:rPr lang="en-US" sz="4400" dirty="0" smtClean="0">
                <a:effectLst/>
              </a:rPr>
              <a:t>CH</a:t>
            </a:r>
            <a:r>
              <a:rPr lang="en-US" sz="4400" baseline="-25000" dirty="0" smtClean="0">
                <a:effectLst/>
              </a:rPr>
              <a:t>3</a:t>
            </a:r>
            <a:r>
              <a:rPr lang="en-US" sz="4400" dirty="0" smtClean="0">
                <a:effectLst/>
              </a:rPr>
              <a:t>-COOH</a:t>
            </a:r>
            <a:r>
              <a:rPr lang="en-US" sz="4400" dirty="0" smtClean="0">
                <a:effectLst/>
                <a:sym typeface="Symbol" charset="2"/>
              </a:rPr>
              <a:t></a:t>
            </a:r>
            <a:r>
              <a:rPr lang="en-US" sz="4400" dirty="0" smtClean="0">
                <a:effectLst/>
              </a:rPr>
              <a:t>CH</a:t>
            </a:r>
            <a:r>
              <a:rPr lang="en-US" sz="4400" baseline="-25000" dirty="0" smtClean="0">
                <a:effectLst/>
              </a:rPr>
              <a:t>3</a:t>
            </a:r>
            <a:r>
              <a:rPr lang="en-US" sz="4400" dirty="0" smtClean="0">
                <a:effectLst/>
              </a:rPr>
              <a:t>-COON</a:t>
            </a:r>
            <a:r>
              <a:rPr lang="en-US" sz="2400" dirty="0" smtClean="0">
                <a:effectLst/>
              </a:rPr>
              <a:t>a</a:t>
            </a:r>
            <a:r>
              <a:rPr lang="en-US" sz="4400" dirty="0" smtClean="0">
                <a:effectLst/>
                <a:sym typeface="Symbol" charset="2"/>
              </a:rPr>
              <a:t></a:t>
            </a:r>
            <a:r>
              <a:rPr lang="en-US" sz="4400" dirty="0" smtClean="0">
                <a:effectLst/>
              </a:rPr>
              <a:t>  </a:t>
            </a:r>
            <a:r>
              <a:rPr lang="ru-RU" sz="4400" dirty="0" smtClean="0">
                <a:effectLst/>
              </a:rPr>
              <a:t>    </a:t>
            </a:r>
            <a:r>
              <a:rPr lang="en-US" sz="4400" dirty="0" smtClean="0">
                <a:effectLst/>
                <a:sym typeface="Symbol" charset="2"/>
              </a:rPr>
              <a:t></a:t>
            </a:r>
            <a:r>
              <a:rPr lang="en-US" sz="4400" dirty="0" smtClean="0">
                <a:effectLst/>
              </a:rPr>
              <a:t>CH</a:t>
            </a:r>
            <a:r>
              <a:rPr lang="en-US" sz="4400" baseline="-25000" dirty="0" smtClean="0">
                <a:effectLst/>
              </a:rPr>
              <a:t>4</a:t>
            </a:r>
            <a:r>
              <a:rPr lang="en-US" sz="4400" dirty="0" smtClean="0">
                <a:effectLst/>
                <a:sym typeface="Symbol" charset="2"/>
              </a:rPr>
              <a:t></a:t>
            </a:r>
            <a:r>
              <a:rPr lang="en-US" sz="4400" dirty="0" smtClean="0">
                <a:effectLst/>
              </a:rPr>
              <a:t>C</a:t>
            </a:r>
            <a:r>
              <a:rPr lang="en-US" sz="4400" baseline="-25000" dirty="0" smtClean="0">
                <a:effectLst/>
              </a:rPr>
              <a:t>2</a:t>
            </a:r>
            <a:r>
              <a:rPr lang="en-US" sz="4400" dirty="0" smtClean="0">
                <a:effectLst/>
              </a:rPr>
              <a:t> H</a:t>
            </a:r>
            <a:r>
              <a:rPr lang="en-US" sz="4400" baseline="-25000" dirty="0" smtClean="0">
                <a:effectLst/>
              </a:rPr>
              <a:t>4</a:t>
            </a:r>
            <a:r>
              <a:rPr lang="ru-RU" sz="4400" dirty="0" smtClean="0">
                <a:effectLst/>
              </a:rPr>
              <a:t/>
            </a:r>
            <a:br>
              <a:rPr lang="ru-RU" sz="4400" dirty="0" smtClean="0">
                <a:effectLst/>
              </a:rPr>
            </a:br>
            <a:r>
              <a:rPr lang="en-US" sz="4400" dirty="0" smtClean="0">
                <a:effectLst/>
              </a:rPr>
              <a:t> </a:t>
            </a:r>
            <a:r>
              <a:rPr lang="ru-RU" sz="4400" dirty="0" smtClean="0">
                <a:effectLst/>
              </a:rPr>
              <a:t/>
            </a:r>
            <a:br>
              <a:rPr lang="ru-RU" sz="4400" dirty="0" smtClean="0">
                <a:effectLst/>
              </a:rPr>
            </a:br>
            <a:r>
              <a:rPr lang="en-US" sz="4400" dirty="0" smtClean="0">
                <a:effectLst/>
              </a:rPr>
              <a:t>C</a:t>
            </a:r>
            <a:r>
              <a:rPr lang="en-US" sz="4400" baseline="-25000" dirty="0" smtClean="0">
                <a:effectLst/>
              </a:rPr>
              <a:t>2</a:t>
            </a:r>
            <a:r>
              <a:rPr lang="en-US" sz="4400" dirty="0" smtClean="0">
                <a:effectLst/>
              </a:rPr>
              <a:t> H</a:t>
            </a:r>
            <a:r>
              <a:rPr lang="en-US" sz="4400" baseline="-25000" dirty="0" smtClean="0">
                <a:effectLst/>
              </a:rPr>
              <a:t>4</a:t>
            </a:r>
            <a:r>
              <a:rPr lang="ru-RU" sz="4400" baseline="-25000" dirty="0" smtClean="0">
                <a:effectLst/>
              </a:rPr>
              <a:t>      </a:t>
            </a:r>
            <a:r>
              <a:rPr lang="en-US" sz="4400" dirty="0" smtClean="0">
                <a:effectLst/>
                <a:sym typeface="Symbol" charset="2"/>
              </a:rPr>
              <a:t></a:t>
            </a:r>
            <a:r>
              <a:rPr lang="ru-RU" sz="4400" dirty="0" smtClean="0">
                <a:effectLst/>
                <a:sym typeface="Symbol" charset="2"/>
              </a:rPr>
              <a:t>     </a:t>
            </a:r>
            <a:r>
              <a:rPr lang="en-US" sz="4400" dirty="0" smtClean="0">
                <a:effectLst/>
              </a:rPr>
              <a:t>C</a:t>
            </a:r>
            <a:r>
              <a:rPr lang="en-US" sz="4400" baseline="-25000" dirty="0" smtClean="0">
                <a:effectLst/>
              </a:rPr>
              <a:t>2</a:t>
            </a:r>
            <a:r>
              <a:rPr lang="en-US" sz="4400" dirty="0" smtClean="0">
                <a:effectLst/>
              </a:rPr>
              <a:t>H</a:t>
            </a:r>
            <a:r>
              <a:rPr lang="en-US" sz="4400" baseline="-25000" dirty="0" smtClean="0">
                <a:effectLst/>
              </a:rPr>
              <a:t>4</a:t>
            </a:r>
            <a:r>
              <a:rPr lang="en-US" sz="4400" dirty="0" smtClean="0">
                <a:effectLst/>
              </a:rPr>
              <a:t>Cl</a:t>
            </a:r>
            <a:r>
              <a:rPr lang="en-US" sz="4400" baseline="-25000" dirty="0" smtClean="0">
                <a:effectLst/>
              </a:rPr>
              <a:t>2</a:t>
            </a:r>
            <a:r>
              <a:rPr lang="ru-RU" sz="4400" baseline="-25000" dirty="0" smtClean="0">
                <a:effectLst/>
              </a:rPr>
              <a:t>   </a:t>
            </a:r>
            <a:r>
              <a:rPr lang="en-US" sz="4400" dirty="0" smtClean="0">
                <a:effectLst/>
                <a:sym typeface="Symbol" charset="2"/>
              </a:rPr>
              <a:t></a:t>
            </a:r>
            <a:r>
              <a:rPr lang="ru-RU" sz="4400" dirty="0" smtClean="0">
                <a:effectLst/>
                <a:sym typeface="Symbol" charset="2"/>
              </a:rPr>
              <a:t>   </a:t>
            </a:r>
            <a:r>
              <a:rPr lang="en-US" sz="4400" dirty="0" smtClean="0">
                <a:effectLst/>
              </a:rPr>
              <a:t>C</a:t>
            </a:r>
            <a:r>
              <a:rPr lang="en-US" sz="4400" baseline="-25000" dirty="0" smtClean="0">
                <a:effectLst/>
              </a:rPr>
              <a:t>2</a:t>
            </a:r>
            <a:r>
              <a:rPr lang="en-US" sz="4400" dirty="0" smtClean="0">
                <a:effectLst/>
              </a:rPr>
              <a:t>H</a:t>
            </a:r>
            <a:r>
              <a:rPr lang="en-US" sz="4400" baseline="-25000" dirty="0" smtClean="0">
                <a:effectLst/>
              </a:rPr>
              <a:t>2</a:t>
            </a:r>
            <a:r>
              <a:rPr lang="en-US" sz="4400" dirty="0" smtClean="0">
                <a:effectLst/>
                <a:sym typeface="Symbol" charset="2"/>
              </a:rPr>
              <a:t></a:t>
            </a:r>
            <a:r>
              <a:rPr lang="ru-RU" sz="4400" dirty="0" smtClean="0">
                <a:effectLst/>
                <a:sym typeface="Symbol" charset="2"/>
              </a:rPr>
              <a:t>            </a:t>
            </a:r>
            <a:r>
              <a:rPr lang="en-US" sz="4400" dirty="0" smtClean="0">
                <a:effectLst/>
                <a:sym typeface="Symbol" charset="2"/>
              </a:rPr>
              <a:t> </a:t>
            </a:r>
            <a:r>
              <a:rPr lang="en-US" sz="4400" dirty="0" smtClean="0">
                <a:effectLst/>
              </a:rPr>
              <a:t>HOOC-COOH</a:t>
            </a:r>
            <a:r>
              <a:rPr lang="en-US" sz="4400" dirty="0" smtClean="0">
                <a:effectLst/>
                <a:sym typeface="Symbol" charset="2"/>
              </a:rPr>
              <a:t></a:t>
            </a:r>
            <a:r>
              <a:rPr lang="en-US" sz="4400" dirty="0" smtClean="0">
                <a:effectLst/>
              </a:rPr>
              <a:t>(COO)</a:t>
            </a:r>
            <a:r>
              <a:rPr lang="en-US" sz="4400" baseline="-25000" dirty="0" smtClean="0">
                <a:effectLst/>
              </a:rPr>
              <a:t>2</a:t>
            </a:r>
            <a:r>
              <a:rPr lang="en-US" sz="4400" dirty="0" smtClean="0">
                <a:effectLst/>
              </a:rPr>
              <a:t>C</a:t>
            </a:r>
            <a:r>
              <a:rPr lang="ru-RU" sz="4400" cap="none" dirty="0" smtClean="0">
                <a:effectLst/>
              </a:rPr>
              <a:t>а</a:t>
            </a:r>
            <a:r>
              <a:rPr lang="en-US" sz="4400" dirty="0" smtClean="0">
                <a:effectLst/>
                <a:sym typeface="Symbol" charset="2"/>
              </a:rPr>
              <a:t></a:t>
            </a:r>
            <a:r>
              <a:rPr lang="en-US" sz="4400" dirty="0" smtClean="0">
                <a:effectLst/>
              </a:rPr>
              <a:t>          </a:t>
            </a:r>
            <a:r>
              <a:rPr lang="en-US" sz="4400" dirty="0" smtClean="0">
                <a:effectLst/>
                <a:sym typeface="Symbol" charset="2"/>
              </a:rPr>
              <a:t></a:t>
            </a:r>
            <a:r>
              <a:rPr lang="en-US" sz="4400" dirty="0" smtClean="0">
                <a:effectLst/>
              </a:rPr>
              <a:t>CO</a:t>
            </a:r>
            <a:r>
              <a:rPr lang="en-US" sz="4400" dirty="0" smtClean="0">
                <a:effectLst/>
                <a:sym typeface="Symbol" charset="2"/>
              </a:rPr>
              <a:t></a:t>
            </a:r>
            <a:r>
              <a:rPr lang="en-US" sz="4400" dirty="0" smtClean="0">
                <a:effectLst/>
              </a:rPr>
              <a:t>HCOOH</a:t>
            </a:r>
            <a:endParaRPr lang="ru-RU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Скелет рыбы и земноводного</a:t>
            </a:r>
            <a:endParaRPr lang="ru-RU" dirty="0"/>
          </a:p>
        </p:txBody>
      </p:sp>
      <p:pic>
        <p:nvPicPr>
          <p:cNvPr id="26626" name="Picture 2" descr="C:\Users\1\Downloads\image05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665" y="1326677"/>
            <a:ext cx="11030317" cy="4753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575</TotalTime>
  <Words>533</Words>
  <Application>Microsoft Office PowerPoint</Application>
  <PresentationFormat>Произвольный</PresentationFormat>
  <Paragraphs>84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«Юные создатели заданий ЕГЭ»  Шахова Джамиля Мурадовна, учитель биологии Османова Умажат Шамиловна, учитель химии</vt:lpstr>
      <vt:lpstr>Цель:</vt:lpstr>
      <vt:lpstr>ЗАДАЧИ </vt:lpstr>
      <vt:lpstr>Ожидаемые результаты</vt:lpstr>
      <vt:lpstr>Слайд 5</vt:lpstr>
      <vt:lpstr>Составь схему</vt:lpstr>
      <vt:lpstr>Составьте правильную последовательность систематических категорий для царства растений и животных:</vt:lpstr>
      <vt:lpstr>ОСУЩЕСТВИТЬ ЦЕПОЧКУ ПРЕВРАЩЕНИЙ</vt:lpstr>
      <vt:lpstr>Скелет рыбы и земноводного</vt:lpstr>
      <vt:lpstr>Слайд 10</vt:lpstr>
      <vt:lpstr>Слайд 11</vt:lpstr>
      <vt:lpstr>Строение сердца</vt:lpstr>
      <vt:lpstr>Составить окислительно-востановительную реакцию</vt:lpstr>
      <vt:lpstr>Слайд 14</vt:lpstr>
      <vt:lpstr>Строение уха</vt:lpstr>
      <vt:lpstr>Определение катионов металлов по цветам пламени</vt:lpstr>
      <vt:lpstr>Слайд 17</vt:lpstr>
      <vt:lpstr>Слайд 18</vt:lpstr>
      <vt:lpstr>Использованная литература</vt:lpstr>
      <vt:lpstr>Интернет-источники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C2 H6  C2 H5 BC 4H10CH3-COOHCH3-COONa  CH4C2 H4   C2 H4           C2H4Cl2      C2H2             HOOC-COOH(COO)2Ca          COHCOOH</dc:title>
  <dc:creator>Пользователь Microsoft Office</dc:creator>
  <cp:lastModifiedBy>admin</cp:lastModifiedBy>
  <cp:revision>56</cp:revision>
  <dcterms:created xsi:type="dcterms:W3CDTF">2018-04-11T07:47:24Z</dcterms:created>
  <dcterms:modified xsi:type="dcterms:W3CDTF">2018-11-19T11:32:29Z</dcterms:modified>
</cp:coreProperties>
</file>