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87" r:id="rId3"/>
    <p:sldId id="271" r:id="rId4"/>
    <p:sldId id="286" r:id="rId5"/>
    <p:sldId id="297" r:id="rId6"/>
    <p:sldId id="285" r:id="rId7"/>
    <p:sldId id="289" r:id="rId8"/>
    <p:sldId id="298" r:id="rId9"/>
    <p:sldId id="299" r:id="rId10"/>
    <p:sldId id="300" r:id="rId11"/>
    <p:sldId id="301" r:id="rId12"/>
    <p:sldId id="29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B12A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 varScale="1">
        <p:scale>
          <a:sx n="81" d="100"/>
          <a:sy n="81" d="100"/>
        </p:scale>
        <p:origin x="-82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padilo.ru/zadanie-7-ege-po-fizike/" TargetMode="External"/><Relationship Id="rId13" Type="http://schemas.openxmlformats.org/officeDocument/2006/relationships/hyperlink" Target="http://spadilo.ru/zadanie-12-ege-po-fizike/" TargetMode="External"/><Relationship Id="rId18" Type="http://schemas.openxmlformats.org/officeDocument/2006/relationships/hyperlink" Target="http://spadilo.ru/zadanie-17-ege-po-fizike/" TargetMode="External"/><Relationship Id="rId3" Type="http://schemas.openxmlformats.org/officeDocument/2006/relationships/hyperlink" Target="http://spadilo.ru/zadanie-2-ege-po-fizike/" TargetMode="External"/><Relationship Id="rId21" Type="http://schemas.openxmlformats.org/officeDocument/2006/relationships/hyperlink" Target="http://spadilo.ru/zadanie-22-ege-po-fizike/" TargetMode="External"/><Relationship Id="rId7" Type="http://schemas.openxmlformats.org/officeDocument/2006/relationships/hyperlink" Target="http://spadilo.ru/zadanie-6-ege-po-fizike/" TargetMode="External"/><Relationship Id="rId12" Type="http://schemas.openxmlformats.org/officeDocument/2006/relationships/hyperlink" Target="http://spadilo.ru/zadanie-11-ege-po-fizike/" TargetMode="External"/><Relationship Id="rId17" Type="http://schemas.openxmlformats.org/officeDocument/2006/relationships/hyperlink" Target="http://spadilo.ru/zadanie-16-ege-po-fizike/" TargetMode="External"/><Relationship Id="rId2" Type="http://schemas.openxmlformats.org/officeDocument/2006/relationships/hyperlink" Target="http://spadilo.ru/zadanie-1-ege-po-fizike/" TargetMode="External"/><Relationship Id="rId16" Type="http://schemas.openxmlformats.org/officeDocument/2006/relationships/hyperlink" Target="http://spadilo.ru/zadanie-15-ege-po-fizike/" TargetMode="External"/><Relationship Id="rId20" Type="http://schemas.openxmlformats.org/officeDocument/2006/relationships/hyperlink" Target="http://spadilo.ru/zadanie-20-ege-po-fizik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spadilo.ru/zadanie-5-ege-po-fizike/" TargetMode="External"/><Relationship Id="rId11" Type="http://schemas.openxmlformats.org/officeDocument/2006/relationships/hyperlink" Target="http://spadilo.ru/zadanie-10-ege-po-fizike/" TargetMode="External"/><Relationship Id="rId5" Type="http://schemas.openxmlformats.org/officeDocument/2006/relationships/hyperlink" Target="http://spadilo.ru/zadanie-4-ege-po-fizike/" TargetMode="External"/><Relationship Id="rId15" Type="http://schemas.openxmlformats.org/officeDocument/2006/relationships/hyperlink" Target="http://spadilo.ru/zadanie-14-ege-po-fizike/" TargetMode="External"/><Relationship Id="rId10" Type="http://schemas.openxmlformats.org/officeDocument/2006/relationships/hyperlink" Target="http://spadilo.ru/zadanie-9-ege-po-fizike/" TargetMode="External"/><Relationship Id="rId19" Type="http://schemas.openxmlformats.org/officeDocument/2006/relationships/hyperlink" Target="http://spadilo.ru/zadanie-18-ege-po-fizike/" TargetMode="External"/><Relationship Id="rId4" Type="http://schemas.openxmlformats.org/officeDocument/2006/relationships/hyperlink" Target="http://spadilo.ru/zadanie-3-ege-po-fizike/" TargetMode="External"/><Relationship Id="rId9" Type="http://schemas.openxmlformats.org/officeDocument/2006/relationships/hyperlink" Target="http://spadilo.ru/zadanie-8-ege-po-fizike/" TargetMode="External"/><Relationship Id="rId14" Type="http://schemas.openxmlformats.org/officeDocument/2006/relationships/hyperlink" Target="http://spadilo.ru/zadanie-13-ege-po-fizike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одержимое 22"/>
          <p:cNvSpPr>
            <a:spLocks noGrp="1"/>
          </p:cNvSpPr>
          <p:nvPr>
            <p:ph sz="quarter" idx="4"/>
          </p:nvPr>
        </p:nvSpPr>
        <p:spPr>
          <a:xfrm>
            <a:off x="428596" y="357166"/>
            <a:ext cx="8360097" cy="4513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900" b="1" dirty="0" smtClean="0">
                <a:solidFill>
                  <a:srgbClr val="C00000"/>
                </a:solidFill>
              </a:rPr>
              <a:t>Круглый стол </a:t>
            </a:r>
            <a:endParaRPr lang="ru-RU" sz="39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на </a:t>
            </a:r>
            <a:r>
              <a:rPr lang="ru-RU" sz="3200" b="1" dirty="0" smtClean="0">
                <a:solidFill>
                  <a:srgbClr val="C00000"/>
                </a:solidFill>
              </a:rPr>
              <a:t>тему:</a:t>
            </a:r>
            <a:endParaRPr lang="ru-RU" sz="3200" b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</a:rPr>
              <a:t>«Особенности 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</a:rPr>
              <a:t>ЕГЭ по физике»</a:t>
            </a:r>
          </a:p>
          <a:p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714348" y="214290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Текст 19"/>
          <p:cNvSpPr txBox="1">
            <a:spLocks/>
          </p:cNvSpPr>
          <p:nvPr/>
        </p:nvSpPr>
        <p:spPr>
          <a:xfrm>
            <a:off x="3491880" y="5661248"/>
            <a:ext cx="5328592" cy="6109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/>
              <a:t>Автор: </a:t>
            </a:r>
            <a:r>
              <a:rPr lang="ru-RU" sz="2000" dirty="0" err="1" smtClean="0"/>
              <a:t>Алиризаев</a:t>
            </a:r>
            <a:r>
              <a:rPr lang="ru-RU" sz="2000" dirty="0" smtClean="0"/>
              <a:t> А.Н.</a:t>
            </a:r>
          </a:p>
          <a:p>
            <a:pPr algn="ctr"/>
            <a:r>
              <a:rPr lang="ru-RU" sz="2000" dirty="0" smtClean="0"/>
              <a:t>учитель физики МКОУ «СОШ№1»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6284243"/>
            <a:ext cx="18822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000" dirty="0">
                <a:solidFill>
                  <a:prstClr val="black"/>
                </a:solidFill>
              </a:rPr>
              <a:t>Избербаш 2018</a:t>
            </a:r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№2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100" b="1" dirty="0" smtClean="0"/>
              <a:t>Брусок лежит на шероховатой наклонной опоре (см. рис.). На него действуют три силы: сила тяжести </a:t>
            </a:r>
            <a:r>
              <a:rPr lang="ru-RU" sz="3100" b="1" dirty="0" err="1" smtClean="0"/>
              <a:t>mg</a:t>
            </a:r>
            <a:r>
              <a:rPr lang="ru-RU" sz="3100" b="1" dirty="0" smtClean="0"/>
              <a:t>, сила упругости опоры N и сила трения </a:t>
            </a:r>
            <a:r>
              <a:rPr lang="ru-RU" sz="3100" b="1" dirty="0" err="1" smtClean="0"/>
              <a:t>Fтр</a:t>
            </a:r>
            <a:r>
              <a:rPr lang="ru-RU" sz="3100" b="1" dirty="0" smtClean="0"/>
              <a:t>. Определите модуль равнодействующей сил N и </a:t>
            </a:r>
            <a:r>
              <a:rPr lang="ru-RU" sz="3100" b="1" dirty="0" err="1" smtClean="0"/>
              <a:t>Fтр</a:t>
            </a:r>
            <a:r>
              <a:rPr lang="ru-RU" sz="3100" b="1" dirty="0" smtClean="0"/>
              <a:t>, при условии, что брусок покоится.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071942"/>
            <a:ext cx="378621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№11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 рисунке показан процесс изменения состояния одного моля одноатомного идеального газа (U — внутренняя энергия газа; V — его объём). Используя данные графика, выберите из предложенного перечня два верных утверждения и укажите их номера.</a:t>
            </a:r>
            <a:r>
              <a:rPr lang="ru-RU" sz="3100" b="1" dirty="0" smtClean="0"/>
              <a:t> 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2000" b="1" dirty="0" smtClean="0"/>
              <a:t>1) Концентрация молекул газа в ходе процесса увеличивается.</a:t>
            </a:r>
            <a:br>
              <a:rPr lang="ru-RU" sz="2000" b="1" dirty="0" smtClean="0"/>
            </a:br>
            <a:r>
              <a:rPr lang="ru-RU" sz="2000" b="1" dirty="0" smtClean="0"/>
              <a:t>2) Объём газа в этом процессе остаётся неизменным.</a:t>
            </a:r>
            <a:br>
              <a:rPr lang="ru-RU" sz="2000" b="1" dirty="0" smtClean="0"/>
            </a:br>
            <a:r>
              <a:rPr lang="ru-RU" sz="2000" b="1" dirty="0" smtClean="0"/>
              <a:t>3) Плотность газа в этом процессе уменьшается.</a:t>
            </a:r>
            <a:br>
              <a:rPr lang="ru-RU" sz="2000" b="1" dirty="0" smtClean="0"/>
            </a:br>
            <a:r>
              <a:rPr lang="ru-RU" sz="2000" b="1" dirty="0" smtClean="0"/>
              <a:t>4) Давление газа в ходе процесса остаётся неизменным.</a:t>
            </a:r>
            <a:br>
              <a:rPr lang="ru-RU" sz="2000" b="1" dirty="0" smtClean="0"/>
            </a:br>
            <a:r>
              <a:rPr lang="ru-RU" sz="2000" b="1" dirty="0" smtClean="0"/>
              <a:t>5) Температура газа в ходе процесса повышается.</a:t>
            </a:r>
            <a:r>
              <a:rPr lang="ru-RU" sz="1050" dirty="0" smtClean="0"/>
              <a:t/>
            </a:r>
            <a:br>
              <a:rPr lang="ru-RU" sz="105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3643314"/>
            <a:ext cx="2928958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u="sng" dirty="0" smtClean="0">
                <a:solidFill>
                  <a:srgbClr val="FF0000"/>
                </a:solidFill>
              </a:rPr>
              <a:t>Наша главная задача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Научить учащихся набирать минимальный проходной балл, пусть даже выполнив самые легкие задания </a:t>
            </a:r>
            <a:r>
              <a:rPr lang="ru-RU" dirty="0" err="1" smtClean="0"/>
              <a:t>ким</a:t>
            </a:r>
            <a:r>
              <a:rPr lang="ru-RU" dirty="0" smtClean="0"/>
              <a:t>. В преддверии выпускных экзаменационных работ  показать учащимся более легкие  способы выполнения ЕГЭ заданий по физике, указав учащимся на самые легко решаемые задания, а именно: №1, №2, №6, №12, №19, №20, №23 и т.д.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19256" cy="3456384"/>
          </a:xfrm>
        </p:spPr>
        <p:txBody>
          <a:bodyPr>
            <a:normAutofit/>
          </a:bodyPr>
          <a:lstStyle/>
          <a:p>
            <a:r>
              <a:rPr lang="ru-RU" dirty="0" smtClean="0"/>
              <a:t>Желаем успеха на экзамене!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СПАСИБО ЗА ВНИМАНИЕ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74" name="AutoShape 2" descr="https://www.riadagestan.ru/upload/fotonews/result_image_big082328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705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928802"/>
            <a:ext cx="8501122" cy="419736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b="1" u="sng" dirty="0" smtClean="0"/>
              <a:t>Комиссия сможет оценить:</a:t>
            </a:r>
          </a:p>
          <a:p>
            <a:pPr lvl="0"/>
            <a:r>
              <a:rPr lang="ru-RU" dirty="0" smtClean="0"/>
              <a:t>уровень овладения понятийным аппаратом;</a:t>
            </a:r>
          </a:p>
          <a:p>
            <a:pPr lvl="0"/>
            <a:r>
              <a:rPr lang="ru-RU" dirty="0" smtClean="0"/>
              <a:t>освоение методологии проведения физических исследований;</a:t>
            </a:r>
          </a:p>
          <a:p>
            <a:pPr lvl="0"/>
            <a:r>
              <a:rPr lang="ru-RU" dirty="0" smtClean="0"/>
              <a:t>умение применять полученные знания о физических законах на практике;</a:t>
            </a:r>
          </a:p>
          <a:p>
            <a:pPr lvl="0"/>
            <a:r>
              <a:rPr lang="ru-RU" dirty="0" smtClean="0"/>
              <a:t>навыки в решении задач;</a:t>
            </a:r>
          </a:p>
          <a:p>
            <a:pPr lvl="0"/>
            <a:r>
              <a:rPr lang="ru-RU" dirty="0" smtClean="0"/>
              <a:t>понимание особенностей физических явлений и процессов;</a:t>
            </a:r>
          </a:p>
          <a:p>
            <a:r>
              <a:rPr lang="ru-RU" dirty="0" smtClean="0"/>
              <a:t>навыки в чтении графиков, схем и рисунков.</a:t>
            </a: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14282" y="357167"/>
            <a:ext cx="8786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Основной целью ЕГЭ по физике является проверка того, насколько хорошо ученик усвоил школьный курс</a:t>
            </a:r>
          </a:p>
          <a:p>
            <a:pPr algn="ctr"/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285728"/>
            <a:ext cx="8501122" cy="584043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ЕГЭ по физике</a:t>
            </a:r>
            <a:r>
              <a:rPr lang="ru-RU" dirty="0" smtClean="0"/>
              <a:t> – экзамен, который сдается по выбору выпускников. Он необходим для поступления практически на любые инженерные специальности.  </a:t>
            </a:r>
            <a:r>
              <a:rPr lang="ru-RU" b="1" dirty="0" smtClean="0"/>
              <a:t>Минимальный балл</a:t>
            </a:r>
            <a:r>
              <a:rPr lang="ru-RU" dirty="0" smtClean="0"/>
              <a:t>, ниже которого вузы не могут устанавливать проходной порог для абитуриентов, составляет </a:t>
            </a:r>
            <a:r>
              <a:rPr lang="ru-RU" b="1" u="sng" dirty="0" smtClean="0"/>
              <a:t>36 баллов </a:t>
            </a:r>
            <a:r>
              <a:rPr lang="ru-RU" dirty="0" smtClean="0"/>
              <a:t>по </a:t>
            </a:r>
            <a:r>
              <a:rPr lang="ru-RU" dirty="0" err="1" smtClean="0"/>
              <a:t>стобалльной</a:t>
            </a:r>
            <a:r>
              <a:rPr lang="ru-RU" dirty="0" smtClean="0"/>
              <a:t> шкале (1</a:t>
            </a:r>
            <a:r>
              <a:rPr lang="en-US" dirty="0" smtClean="0"/>
              <a:t>1</a:t>
            </a:r>
            <a:r>
              <a:rPr lang="ru-RU" dirty="0" smtClean="0"/>
              <a:t> первичных).</a:t>
            </a:r>
          </a:p>
          <a:p>
            <a:r>
              <a:rPr lang="ru-RU" dirty="0" smtClean="0"/>
              <a:t>Для выполнения экзаменационной работы по физике отводится 3 часа 55 минут (235 минут). На экзамен можно взять с собой линейку и непрограммируемый калькулятор. Калькулятор на ЕГЭ по физике нужно взять обязательно, поскольку в заданиях много математических расчетов. Все необходимые справочные данные для выполнения заданий приводятся в начале каждого варианта контрольных измерительных материалов (КИМ). </a:t>
            </a: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cap="all" dirty="0" smtClean="0">
                <a:solidFill>
                  <a:srgbClr val="FF0000"/>
                </a:solidFill>
              </a:rPr>
              <a:t>СТРУКТУРА И СОДЕРЖАНИЕ </a:t>
            </a:r>
            <a:r>
              <a:rPr lang="ru-RU" sz="3600" b="1" i="1" cap="all" dirty="0" err="1" smtClean="0">
                <a:solidFill>
                  <a:srgbClr val="FF0000"/>
                </a:solidFill>
              </a:rPr>
              <a:t>кима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Каждый </a:t>
            </a:r>
            <a:r>
              <a:rPr lang="ru-RU" dirty="0" err="1" smtClean="0"/>
              <a:t>ким</a:t>
            </a:r>
            <a:r>
              <a:rPr lang="ru-RU" dirty="0" smtClean="0"/>
              <a:t> состоит из 32 заданий, которые разделены на две составляющие:</a:t>
            </a:r>
          </a:p>
          <a:p>
            <a:pPr lvl="0">
              <a:buNone/>
            </a:pPr>
            <a:r>
              <a:rPr lang="ru-RU" b="1" u="sng" dirty="0" smtClean="0"/>
              <a:t>часть 1 </a:t>
            </a:r>
          </a:p>
          <a:p>
            <a:pPr lvl="0"/>
            <a:r>
              <a:rPr lang="ru-RU" b="1" u="sng" dirty="0" smtClean="0"/>
              <a:t> 24 задания, </a:t>
            </a:r>
            <a:r>
              <a:rPr lang="ru-RU" dirty="0" smtClean="0"/>
              <a:t>предусматривающие краткий ответ ученика. В 13-ти из них нужно записать ответ в виде нескольких чисел, одного числа или слова, еще в </a:t>
            </a:r>
            <a:r>
              <a:rPr lang="ru-RU" dirty="0" smtClean="0"/>
              <a:t>11-ти заданий  </a:t>
            </a:r>
            <a:r>
              <a:rPr lang="ru-RU" dirty="0" smtClean="0"/>
              <a:t>ученик должен определить соответствия и сделать множественный выбор, записав ответ некой последовательностью цифр. За эту часть теста можно набрать 34 первичных балла, что равно 65% от всех баллов ЕГЭ;</a:t>
            </a:r>
          </a:p>
          <a:p>
            <a:pPr lvl="0">
              <a:buNone/>
            </a:pPr>
            <a:r>
              <a:rPr lang="ru-RU" b="1" dirty="0" smtClean="0"/>
              <a:t>часть 2 </a:t>
            </a:r>
          </a:p>
          <a:p>
            <a:pPr lvl="0"/>
            <a:r>
              <a:rPr lang="ru-RU" b="1" dirty="0" smtClean="0"/>
              <a:t>8 заданий </a:t>
            </a:r>
            <a:r>
              <a:rPr lang="ru-RU" dirty="0" smtClean="0"/>
              <a:t>в виде задач. </a:t>
            </a:r>
          </a:p>
          <a:p>
            <a:pPr lvl="0">
              <a:buNone/>
            </a:pPr>
            <a:r>
              <a:rPr lang="ru-RU" dirty="0" smtClean="0"/>
              <a:t>Номера с 25 по 27 предусматривают краткий ответ, </a:t>
            </a:r>
          </a:p>
          <a:p>
            <a:pPr lvl="0">
              <a:buNone/>
            </a:pPr>
            <a:r>
              <a:rPr lang="ru-RU" dirty="0" smtClean="0"/>
              <a:t>с 28 по 32 – развернутый ответ с пояснением. </a:t>
            </a:r>
          </a:p>
          <a:p>
            <a:pPr lvl="0">
              <a:buNone/>
            </a:pPr>
            <a:r>
              <a:rPr lang="ru-RU" dirty="0" smtClean="0"/>
              <a:t>За эту часть теста можно набрать 18 первичных баллов, что равно 35% от всех баллов ЕГЭ.</a:t>
            </a:r>
          </a:p>
          <a:p>
            <a:pPr algn="ctr"/>
            <a:r>
              <a:rPr lang="ru-RU" u="sng" dirty="0" smtClean="0">
                <a:solidFill>
                  <a:srgbClr val="0000FF"/>
                </a:solidFill>
              </a:rPr>
              <a:t>Максимум первичных баллов, которые можно набрать на данном ЕГЭ, равен 52.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285728"/>
            <a:ext cx="8501122" cy="6215106"/>
          </a:xfrm>
        </p:spPr>
        <p:txBody>
          <a:bodyPr numCol="2">
            <a:normAutofit fontScale="25000" lnSpcReduction="20000"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rgbClr val="FF0000"/>
                </a:solidFill>
              </a:rPr>
              <a:t>Классификация заданий ЕГЭ</a:t>
            </a: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"/>
              </a:rPr>
              <a:t>Задание №1 - кинематика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3"/>
              </a:rPr>
              <a:t>Задание №2 - силы, закон Ньютона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4"/>
              </a:rPr>
              <a:t>Задание №3 - импульс, энергия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5"/>
              </a:rPr>
              <a:t>Задание №4 - равновесие, колебания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6"/>
              </a:rPr>
              <a:t>Задание №5 - механика, явления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7"/>
              </a:rPr>
              <a:t>Задание №6 - механика, изменения величин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8"/>
              </a:rPr>
              <a:t>Задание №7 - механика, соответствия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9"/>
              </a:rPr>
              <a:t>Задание №8 - тепловое равновесие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0"/>
              </a:rPr>
              <a:t>Задание №9 -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1"/>
              </a:rPr>
              <a:t>Задание №10 -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2"/>
              </a:rPr>
              <a:t>Задание №11 -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3"/>
              </a:rPr>
              <a:t>Задание №12 - термодинамика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4"/>
              </a:rPr>
              <a:t>Задание №13 - электричество, магнетизм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5"/>
              </a:rPr>
              <a:t>Задание №14 - электрические цепи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6"/>
              </a:rPr>
              <a:t>Задание №15 - электрические цепи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7"/>
              </a:rPr>
              <a:t>Задание №16 - электростатика и магнетизм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8"/>
              </a:rPr>
              <a:t>Задание №17 - геометрическая оптика и конденсатор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19"/>
              </a:rPr>
              <a:t>Задание №18 - электродинамика и магнитные явления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0"/>
              </a:rPr>
              <a:t>Задание №19 - атом, ядро, ядерные реакции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0"/>
              </a:rPr>
              <a:t>Задание №20 - радиоактивный распад и квантовая оптика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1"/>
              </a:rPr>
              <a:t>Задание №21 - фотоэффект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  <a:hlinkClick r:id="rId21"/>
              </a:rPr>
              <a:t>Задание №22 - измерительные приборы</a:t>
            </a:r>
            <a:endParaRPr lang="ru-RU" sz="7200" b="1" u="sng" dirty="0" smtClean="0">
              <a:solidFill>
                <a:srgbClr val="0000FF"/>
              </a:solidFill>
            </a:endParaRP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</a:rPr>
              <a:t>Задание №23 – экспериментальные установки </a:t>
            </a:r>
          </a:p>
          <a:p>
            <a:pPr fontAlgn="base"/>
            <a:r>
              <a:rPr lang="ru-RU" sz="7200" b="1" u="sng" dirty="0" smtClean="0">
                <a:solidFill>
                  <a:srgbClr val="0000FF"/>
                </a:solidFill>
              </a:rPr>
              <a:t>Задание №24 – астрофизика </a:t>
            </a:r>
          </a:p>
          <a:p>
            <a:pPr algn="ctr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cap="all" dirty="0" smtClean="0">
                <a:solidFill>
                  <a:srgbClr val="FF0000"/>
                </a:solidFill>
              </a:rPr>
              <a:t>ИННОВАЦИИ В ЕГЭ ПО ФИЗИКЕ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Согласно информации, опубликованной ФИПИ, в заданиях </a:t>
            </a:r>
            <a:r>
              <a:rPr lang="ru-RU" dirty="0" err="1" smtClean="0"/>
              <a:t>ким</a:t>
            </a:r>
            <a:r>
              <a:rPr lang="ru-RU" dirty="0" smtClean="0"/>
              <a:t>  по данному предмету были внесены некоторые корректировки.</a:t>
            </a:r>
          </a:p>
          <a:p>
            <a:pPr lvl="0">
              <a:buNone/>
            </a:pPr>
            <a:r>
              <a:rPr lang="ru-RU" dirty="0" smtClean="0"/>
              <a:t>1. В первой части появилось дополнение в виде еще одного задания, отвечающего базовому уровню (№24). Оно проверит знания школьников в области астрофизики.</a:t>
            </a:r>
          </a:p>
          <a:p>
            <a:pPr lvl="0">
              <a:buNone/>
            </a:pPr>
            <a:r>
              <a:rPr lang="ru-RU" dirty="0" smtClean="0"/>
              <a:t>2. Повышен максимальный первичный балл, который можно получить за верное решение </a:t>
            </a:r>
            <a:r>
              <a:rPr lang="ru-RU" dirty="0" err="1" smtClean="0"/>
              <a:t>кима</a:t>
            </a:r>
            <a:r>
              <a:rPr lang="ru-RU" dirty="0" smtClean="0"/>
              <a:t>  – теперь он составляет 52 балла вместо 50.</a:t>
            </a:r>
          </a:p>
          <a:p>
            <a:pPr lvl="0"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Обидные ошибки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/>
              <a:t/>
            </a:r>
            <a:br>
              <a:rPr lang="ru-RU" sz="1400" b="1" dirty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28596" y="1285860"/>
            <a:ext cx="8501122" cy="484030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по невнимательности часто связаны с невыполнением правил записи ответов в бланк ответов №1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особенно это касается заданий 25-27 – расчетных задач повышенного уровня сложности. Здесь нужно не только получить ответ в заданных единицах, но и при необходимости провести округление с заданной точностью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Кроме того, распространены ошибки, связанные с невнимательным чтением условия заданий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Например, в 2017 году предлагалась задача на определение параметров изображения в рассеивающей линзе. Почти треть выпускников решило эту задачу для собирающей линзы. Их ошибка была не в незнании материала (в данной случае – формулы линзы), а в невнимательном чтении условия.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№22 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1"/>
          </p:nvPr>
        </p:nvSpPr>
        <p:spPr>
          <a:xfrm>
            <a:off x="285720" y="928670"/>
            <a:ext cx="3000396" cy="5197493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4071942"/>
            <a:ext cx="457203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714348" y="1859340"/>
            <a:ext cx="76438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 помощью барометра проводились измерения атмосферного давления. Верхняя шкала барометра проградуирована в гПа, а нижняя шкала — в мм </a:t>
            </a:r>
            <a:r>
              <a:rPr lang="ru-RU" b="1" dirty="0" err="1" smtClean="0"/>
              <a:t>рт</a:t>
            </a:r>
            <a:r>
              <a:rPr lang="ru-RU" b="1" dirty="0" smtClean="0"/>
              <a:t>. ст. Погрешность измерений давления равна цене деления шкалы барометра. Чему равно атмосферное давление по результатам этих измерений, измеренное в мм </a:t>
            </a:r>
            <a:r>
              <a:rPr lang="ru-RU" b="1" dirty="0" err="1" smtClean="0"/>
              <a:t>рт</a:t>
            </a:r>
            <a:r>
              <a:rPr lang="ru-RU" b="1" dirty="0" smtClean="0"/>
              <a:t>. </a:t>
            </a:r>
            <a:r>
              <a:rPr lang="ru-RU" b="1" dirty="0" err="1" smtClean="0"/>
              <a:t>ст</a:t>
            </a:r>
            <a:r>
              <a:rPr lang="ru-RU" b="1" dirty="0" smtClean="0"/>
              <a:t>?</a:t>
            </a:r>
          </a:p>
          <a:p>
            <a:endParaRPr lang="ru-RU" b="1" dirty="0" smtClean="0"/>
          </a:p>
          <a:p>
            <a:r>
              <a:rPr lang="ru-RU" b="1" dirty="0" smtClean="0"/>
              <a:t>Запишите в ответ показания барометра с учётом погрешности измерений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3600" b="1" i="1" dirty="0" smtClean="0">
                <a:solidFill>
                  <a:srgbClr val="FF0000"/>
                </a:solidFill>
              </a:rPr>
              <a:t>Задание №9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(рассмотрим типичные ошибки учащихся)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/>
            </a:r>
            <a:br>
              <a:rPr lang="ru-RU" sz="1400" b="1" dirty="0" smtClean="0"/>
            </a:br>
            <a:endParaRPr lang="ru-RU" sz="1400" b="1" dirty="0"/>
          </a:p>
        </p:txBody>
      </p:sp>
      <p:sp>
        <p:nvSpPr>
          <p:cNvPr id="22" name="Текст 21"/>
          <p:cNvSpPr>
            <a:spLocks noGrp="1"/>
          </p:cNvSpPr>
          <p:nvPr>
            <p:ph sz="half" idx="4294967295"/>
          </p:nvPr>
        </p:nvSpPr>
        <p:spPr>
          <a:xfrm>
            <a:off x="500063" y="928688"/>
            <a:ext cx="8643937" cy="5197475"/>
          </a:xfrm>
        </p:spPr>
        <p:txBody>
          <a:bodyPr>
            <a:noAutofit/>
          </a:bodyPr>
          <a:lstStyle/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dirty="0" smtClean="0"/>
              <a:t>Газ в сосуде сжали, совершив работу, равную 30 Дж. Внутренняя энергия газа при этом увеличилась на 25 Дж. Какое количество теплоты отдал газ окружающей среде?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  <p:sp>
        <p:nvSpPr>
          <p:cNvPr id="12296" name="AutoShape 8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8" name="AutoShape 10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0" name="AutoShape 12" descr="https://tenuirostris.ru/upload/resize_cache/iblock/a30/350_350_10240811ca8906714d1a9f41f2f5b358d/a30615dc46eebf7c6e5c1368059567b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4" name="AutoShape 16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06" name="AutoShape 18" descr="https://arhivurokov.ru/multiurok/e/3/4/e34c7104d0cb4d3c43ac5f03f42ccc83677fc0fd/img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310" name="AutoShape 22" descr="https://arhivurokov.ru/kopilka/uploads/user_file_545f9171c36ce/img_user_file_545f9171c36ce_1_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s://img-fotki.yandex.ru/get/5644/287731.82/0_102834_721c0df5_XX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7189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623</Words>
  <Application>Microsoft Office PowerPoint</Application>
  <PresentationFormat>Экран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       </vt:lpstr>
      <vt:lpstr>       </vt:lpstr>
      <vt:lpstr>    СТРУКТУРА И СОДЕРЖАНИЕ кима     </vt:lpstr>
      <vt:lpstr>       </vt:lpstr>
      <vt:lpstr>    ИННОВАЦИИ В ЕГЭ ПО ФИЗИКЕ    </vt:lpstr>
      <vt:lpstr>   Обидные ошибки       </vt:lpstr>
      <vt:lpstr>    Задание №22  (рассмотрим типичные ошибки учащихся)     </vt:lpstr>
      <vt:lpstr>    Задание №9 (рассмотрим типичные ошибки учащихся)     </vt:lpstr>
      <vt:lpstr>   Задание №2 (рассмотрим типичные ошибки учащихся)  Брусок лежит на шероховатой наклонной опоре (см. рис.). На него действуют три силы: сила тяжести mg, сила упругости опоры N и сила трения Fтр. Определите модуль равнодействующей сил N и Fтр, при условии, что брусок покоится.     </vt:lpstr>
      <vt:lpstr>                  Задание №11 (рассмотрим типичные ошибки учащихся)  На рисунке показан процесс изменения состояния одного моля одноатомного идеального газа (U — внутренняя энергия газа; V — его объём). Используя данные графика, выберите из предложенного перечня два верных утверждения и укажите их номера.               1) Концентрация молекул газа в ходе процесса увеличивается. 2) Объём газа в этом процессе остаётся неизменным. 3) Плотность газа в этом процессе уменьшается. 4) Давление газа в ходе процесса остаётся неизменным. 5) Температура газа в ходе процесса повышается.      </vt:lpstr>
      <vt:lpstr>    Наша главная задача      </vt:lpstr>
      <vt:lpstr>Желаем успеха на экзамене! 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Дагестан в 18 веке.Персидский поход Петра 1</dc:title>
  <cp:lastModifiedBy>1</cp:lastModifiedBy>
  <cp:revision>96</cp:revision>
  <dcterms:modified xsi:type="dcterms:W3CDTF">2018-04-27T06:27:06Z</dcterms:modified>
</cp:coreProperties>
</file>