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handoutMasterIdLst>
    <p:handoutMasterId r:id="rId16"/>
  </p:handoutMasterIdLst>
  <p:sldIdLst>
    <p:sldId id="263" r:id="rId2"/>
    <p:sldId id="264" r:id="rId3"/>
    <p:sldId id="265" r:id="rId4"/>
    <p:sldId id="260" r:id="rId5"/>
    <p:sldId id="269" r:id="rId6"/>
    <p:sldId id="267" r:id="rId7"/>
    <p:sldId id="268" r:id="rId8"/>
    <p:sldId id="270" r:id="rId9"/>
    <p:sldId id="261" r:id="rId10"/>
    <p:sldId id="266" r:id="rId11"/>
    <p:sldId id="271" r:id="rId12"/>
    <p:sldId id="262" r:id="rId13"/>
    <p:sldId id="258" r:id="rId14"/>
    <p:sldId id="25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3"/>
    <p:restoredTop sz="94580"/>
  </p:normalViewPr>
  <p:slideViewPr>
    <p:cSldViewPr snapToGrid="0" snapToObjects="1">
      <p:cViewPr varScale="1">
        <p:scale>
          <a:sx n="68" d="100"/>
          <a:sy n="68" d="100"/>
        </p:scale>
        <p:origin x="-8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54317-857C-497A-A196-7B99F9EBABD8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B42B6-37F5-4671-B166-C1B70B561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8000" y="5247249"/>
            <a:ext cx="11277600" cy="828538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cap="none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6700" b="1" cap="none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Юные создатели заданий ЕГЭ</a:t>
            </a:r>
            <a:r>
              <a:rPr lang="ru-RU" sz="6000" b="1" cap="none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ru-RU" sz="6000" b="1" cap="none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86199"/>
            <a:ext cx="11785600" cy="1178169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Мастер-класс по биологии и химии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C:\Users\1\Desktop\knf_49268_1600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7982" y="131314"/>
            <a:ext cx="4658632" cy="42859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\Downloads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0398" y="0"/>
            <a:ext cx="1005120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уха</a:t>
            </a:r>
            <a:endParaRPr lang="ru-RU" dirty="0"/>
          </a:p>
        </p:txBody>
      </p:sp>
      <p:pic>
        <p:nvPicPr>
          <p:cNvPr id="28674" name="Picture 2" descr="C:\Users\1\Downloads\human-ear-diagram-without-labels-human-ear-diagram-without-labels-human-anatomy-ch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" y="1295400"/>
            <a:ext cx="10970298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0"/>
            <a:ext cx="11582400" cy="129844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Определение катионов металлов по цветам пламени</a:t>
            </a:r>
            <a:endParaRPr lang="ru-RU" b="1" cap="none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flame-coloring-cations-of-different-metals-768x434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6400" y="2383499"/>
            <a:ext cx="5588000" cy="31578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 descr="pJLCLOgHA7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85205" y="1354405"/>
            <a:ext cx="5176911" cy="51769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effectLst/>
                <a:latin typeface="+mj-lt"/>
                <a:ea typeface="Adobe Fan Heiti Std B" charset="-120"/>
                <a:cs typeface="Adobe Fan Heiti Std B" charset="-120"/>
              </a:rPr>
              <a:t>Задача</a:t>
            </a:r>
          </a:p>
          <a:p>
            <a:r>
              <a:rPr lang="ru-RU" dirty="0">
                <a:effectLst/>
                <a:latin typeface="+mj-lt"/>
                <a:ea typeface="Adobe Fan Heiti Std B" charset="-120"/>
                <a:cs typeface="Adobe Fan Heiti Std B" charset="-120"/>
              </a:rPr>
              <a:t> </a:t>
            </a:r>
          </a:p>
          <a:p>
            <a:r>
              <a:rPr lang="ru-RU" dirty="0">
                <a:effectLst/>
                <a:latin typeface="+mj-lt"/>
                <a:ea typeface="Adobe Fan Heiti Std B" charset="-120"/>
                <a:cs typeface="Adobe Fan Heiti Std B" charset="-120"/>
              </a:rPr>
              <a:t>При сжигании образца некоторого органического соединение массой 2</a:t>
            </a:r>
            <a:r>
              <a:rPr lang="en-US" dirty="0">
                <a:effectLst/>
                <a:latin typeface="+mj-lt"/>
                <a:ea typeface="Adobe Fan Heiti Std B" charset="-120"/>
                <a:cs typeface="Adobe Fan Heiti Std B" charset="-120"/>
              </a:rPr>
              <a:t>,55</a:t>
            </a:r>
            <a:r>
              <a:rPr lang="ru-RU" dirty="0">
                <a:effectLst/>
                <a:latin typeface="+mj-lt"/>
                <a:ea typeface="Adobe Fan Heiti Std B" charset="-120"/>
                <a:cs typeface="Adobe Fan Heiti Std B" charset="-120"/>
              </a:rPr>
              <a:t> г получено 3</a:t>
            </a:r>
            <a:r>
              <a:rPr lang="en-US" dirty="0">
                <a:effectLst/>
                <a:latin typeface="+mj-lt"/>
                <a:ea typeface="Adobe Fan Heiti Std B" charset="-120"/>
                <a:cs typeface="Adobe Fan Heiti Std B" charset="-120"/>
              </a:rPr>
              <a:t>,36 </a:t>
            </a:r>
            <a:r>
              <a:rPr lang="ru-RU" dirty="0">
                <a:effectLst/>
                <a:latin typeface="+mj-lt"/>
                <a:ea typeface="Adobe Fan Heiti Std B" charset="-120"/>
                <a:cs typeface="Adobe Fan Heiti Std B" charset="-120"/>
              </a:rPr>
              <a:t>л (н</a:t>
            </a:r>
            <a:r>
              <a:rPr lang="en-US" dirty="0">
                <a:effectLst/>
                <a:latin typeface="+mj-lt"/>
                <a:ea typeface="Adobe Fan Heiti Std B" charset="-120"/>
                <a:cs typeface="Adobe Fan Heiti Std B" charset="-120"/>
              </a:rPr>
              <a:t>.</a:t>
            </a:r>
            <a:r>
              <a:rPr lang="ru-RU" dirty="0">
                <a:effectLst/>
                <a:latin typeface="+mj-lt"/>
                <a:ea typeface="Adobe Fan Heiti Std B" charset="-120"/>
                <a:cs typeface="Adobe Fan Heiti Std B" charset="-120"/>
              </a:rPr>
              <a:t>у</a:t>
            </a:r>
            <a:r>
              <a:rPr lang="en-US" dirty="0">
                <a:effectLst/>
                <a:latin typeface="+mj-lt"/>
                <a:ea typeface="Adobe Fan Heiti Std B" charset="-120"/>
                <a:cs typeface="Adobe Fan Heiti Std B" charset="-120"/>
              </a:rPr>
              <a:t>.</a:t>
            </a:r>
            <a:r>
              <a:rPr lang="ru-RU" dirty="0">
                <a:effectLst/>
                <a:latin typeface="+mj-lt"/>
                <a:ea typeface="Adobe Fan Heiti Std B" charset="-120"/>
                <a:cs typeface="Adobe Fan Heiti Std B" charset="-120"/>
              </a:rPr>
              <a:t>) углекислого газа и 3</a:t>
            </a:r>
            <a:r>
              <a:rPr lang="en-US" dirty="0">
                <a:effectLst/>
                <a:latin typeface="+mj-lt"/>
                <a:ea typeface="Adobe Fan Heiti Std B" charset="-120"/>
                <a:cs typeface="Adobe Fan Heiti Std B" charset="-120"/>
              </a:rPr>
              <a:t>,15</a:t>
            </a:r>
            <a:r>
              <a:rPr lang="ru-RU" dirty="0">
                <a:effectLst/>
                <a:latin typeface="+mj-lt"/>
                <a:ea typeface="Adobe Fan Heiti Std B" charset="-120"/>
                <a:cs typeface="Adobe Fan Heiti Std B" charset="-120"/>
              </a:rPr>
              <a:t> г воды</a:t>
            </a:r>
            <a:r>
              <a:rPr lang="en-US" dirty="0">
                <a:effectLst/>
                <a:latin typeface="+mj-lt"/>
                <a:ea typeface="Adobe Fan Heiti Std B" charset="-120"/>
                <a:cs typeface="Adobe Fan Heiti Std B" charset="-120"/>
              </a:rPr>
              <a:t>.</a:t>
            </a:r>
            <a:endParaRPr lang="ru-RU" dirty="0">
              <a:effectLst/>
              <a:latin typeface="+mj-lt"/>
              <a:ea typeface="Adobe Fan Heiti Std B" charset="-120"/>
              <a:cs typeface="Adobe Fan Heiti Std B" charset="-120"/>
            </a:endParaRPr>
          </a:p>
          <a:p>
            <a:r>
              <a:rPr lang="ru-RU" dirty="0">
                <a:effectLst/>
                <a:latin typeface="+mj-lt"/>
                <a:ea typeface="Adobe Fan Heiti Std B" charset="-120"/>
                <a:cs typeface="Adobe Fan Heiti Std B" charset="-120"/>
              </a:rPr>
              <a:t> </a:t>
            </a:r>
          </a:p>
          <a:p>
            <a:r>
              <a:rPr lang="ru-RU" dirty="0">
                <a:effectLst/>
                <a:latin typeface="+mj-lt"/>
                <a:ea typeface="Adobe Fan Heiti Std B" charset="-120"/>
                <a:cs typeface="Adobe Fan Heiti Std B" charset="-120"/>
              </a:rPr>
              <a:t>Известно</a:t>
            </a:r>
            <a:r>
              <a:rPr lang="en-US" dirty="0">
                <a:effectLst/>
                <a:latin typeface="+mj-lt"/>
                <a:ea typeface="Adobe Fan Heiti Std B" charset="-120"/>
                <a:cs typeface="Adobe Fan Heiti Std B" charset="-120"/>
              </a:rPr>
              <a:t>,</a:t>
            </a:r>
            <a:r>
              <a:rPr lang="ru-RU" dirty="0">
                <a:effectLst/>
                <a:latin typeface="+mj-lt"/>
                <a:ea typeface="Adobe Fan Heiti Std B" charset="-120"/>
                <a:cs typeface="Adobe Fan Heiti Std B" charset="-120"/>
              </a:rPr>
              <a:t> что данное соединение не вступает в реакцию этерификации и не взаимодействует с металлическим натрием</a:t>
            </a:r>
            <a:r>
              <a:rPr lang="en-US" dirty="0">
                <a:effectLst/>
                <a:latin typeface="+mj-lt"/>
                <a:ea typeface="Adobe Fan Heiti Std B" charset="-120"/>
                <a:cs typeface="Adobe Fan Heiti Std B" charset="-120"/>
              </a:rPr>
              <a:t>.</a:t>
            </a:r>
            <a:r>
              <a:rPr lang="ru-RU" dirty="0">
                <a:effectLst/>
                <a:latin typeface="+mj-lt"/>
                <a:ea typeface="Adobe Fan Heiti Std B" charset="-120"/>
                <a:cs typeface="Adobe Fan Heiti Std B" charset="-120"/>
              </a:rPr>
              <a:t> Его можно получить в одну стадию из </a:t>
            </a:r>
            <a:r>
              <a:rPr lang="ru-RU" dirty="0" err="1" smtClean="0">
                <a:effectLst/>
                <a:latin typeface="+mj-lt"/>
                <a:ea typeface="Adobe Fan Heiti Std B" charset="-120"/>
                <a:cs typeface="Adobe Fan Heiti Std B" charset="-120"/>
              </a:rPr>
              <a:t>изопроп</a:t>
            </a:r>
            <a:r>
              <a:rPr lang="ru-RU" dirty="0" err="1">
                <a:effectLst/>
                <a:latin typeface="+mj-lt"/>
                <a:ea typeface="Adobe Fan Heiti Std B" charset="-120"/>
                <a:cs typeface="Adobe Fan Heiti Std B" charset="-120"/>
              </a:rPr>
              <a:t>а</a:t>
            </a:r>
            <a:r>
              <a:rPr lang="ru-RU" dirty="0" err="1" smtClean="0">
                <a:effectLst/>
                <a:latin typeface="+mj-lt"/>
                <a:ea typeface="Adobe Fan Heiti Std B" charset="-120"/>
                <a:cs typeface="Adobe Fan Heiti Std B" charset="-120"/>
              </a:rPr>
              <a:t>нола</a:t>
            </a:r>
            <a:r>
              <a:rPr lang="en-US" dirty="0">
                <a:effectLst/>
                <a:latin typeface="+mj-lt"/>
                <a:ea typeface="Adobe Fan Heiti Std B" charset="-120"/>
                <a:cs typeface="Adobe Fan Heiti Std B" charset="-120"/>
              </a:rPr>
              <a:t>.</a:t>
            </a:r>
            <a:endParaRPr lang="ru-RU" dirty="0">
              <a:effectLst/>
              <a:latin typeface="+mj-lt"/>
              <a:ea typeface="Adobe Fan Heiti Std B" charset="-120"/>
              <a:cs typeface="Adobe Fan Heiti Std B" charset="-120"/>
            </a:endParaRPr>
          </a:p>
          <a:p>
            <a:r>
              <a:rPr lang="ru-RU" dirty="0">
                <a:effectLst/>
                <a:latin typeface="+mj-lt"/>
                <a:ea typeface="Adobe Fan Heiti Std B" charset="-120"/>
                <a:cs typeface="Adobe Fan Heiti Std B" charset="-120"/>
              </a:rPr>
              <a:t> </a:t>
            </a:r>
          </a:p>
          <a:p>
            <a:r>
              <a:rPr lang="ru-RU" dirty="0">
                <a:effectLst/>
                <a:latin typeface="+mj-lt"/>
                <a:ea typeface="Adobe Fan Heiti Std B" charset="-120"/>
                <a:cs typeface="Adobe Fan Heiti Std B" charset="-120"/>
              </a:rPr>
              <a:t>На основании данных условия задания</a:t>
            </a:r>
            <a:r>
              <a:rPr lang="en-US" dirty="0">
                <a:effectLst/>
                <a:latin typeface="+mj-lt"/>
                <a:ea typeface="Adobe Fan Heiti Std B" charset="-120"/>
                <a:cs typeface="Adobe Fan Heiti Std B" charset="-120"/>
              </a:rPr>
              <a:t>:</a:t>
            </a:r>
            <a:endParaRPr lang="ru-RU" dirty="0">
              <a:effectLst/>
              <a:latin typeface="+mj-lt"/>
              <a:ea typeface="Adobe Fan Heiti Std B" charset="-120"/>
              <a:cs typeface="Adobe Fan Heiti Std B" charset="-120"/>
            </a:endParaRPr>
          </a:p>
          <a:p>
            <a:pPr lvl="0"/>
            <a:r>
              <a:rPr lang="ru-RU" dirty="0">
                <a:effectLst/>
                <a:latin typeface="+mj-lt"/>
                <a:ea typeface="Adobe Fan Heiti Std B" charset="-120"/>
                <a:cs typeface="Adobe Fan Heiti Std B" charset="-120"/>
              </a:rPr>
              <a:t>Проведите необходимые вычисления (указывайте единицы измерения искомых физических величин) и установите молекулярную формулу органического вещества</a:t>
            </a:r>
            <a:r>
              <a:rPr lang="en-US" dirty="0">
                <a:effectLst/>
                <a:latin typeface="+mj-lt"/>
                <a:ea typeface="Adobe Fan Heiti Std B" charset="-120"/>
                <a:cs typeface="Adobe Fan Heiti Std B" charset="-120"/>
              </a:rPr>
              <a:t>;</a:t>
            </a:r>
            <a:endParaRPr lang="ru-RU" dirty="0">
              <a:effectLst/>
              <a:latin typeface="+mj-lt"/>
              <a:ea typeface="Adobe Fan Heiti Std B" charset="-120"/>
              <a:cs typeface="Adobe Fan Heiti Std B" charset="-120"/>
            </a:endParaRPr>
          </a:p>
          <a:p>
            <a:pPr lvl="0"/>
            <a:r>
              <a:rPr lang="ru-RU" dirty="0">
                <a:effectLst/>
                <a:latin typeface="+mj-lt"/>
                <a:ea typeface="Adobe Fan Heiti Std B" charset="-120"/>
                <a:cs typeface="Adobe Fan Heiti Std B" charset="-120"/>
              </a:rPr>
              <a:t>Составьте структурную формулу исходного вещества</a:t>
            </a:r>
            <a:r>
              <a:rPr lang="en-US" dirty="0">
                <a:effectLst/>
                <a:latin typeface="+mj-lt"/>
                <a:ea typeface="Adobe Fan Heiti Std B" charset="-120"/>
                <a:cs typeface="Adobe Fan Heiti Std B" charset="-120"/>
              </a:rPr>
              <a:t>,</a:t>
            </a:r>
            <a:r>
              <a:rPr lang="ru-RU" dirty="0">
                <a:effectLst/>
                <a:latin typeface="+mj-lt"/>
                <a:ea typeface="Adobe Fan Heiti Std B" charset="-120"/>
                <a:cs typeface="Adobe Fan Heiti Std B" charset="-120"/>
              </a:rPr>
              <a:t> которая однозначно отражает порядок связи атомов в его молекуле</a:t>
            </a:r>
            <a:r>
              <a:rPr lang="en-US" dirty="0">
                <a:effectLst/>
                <a:latin typeface="+mj-lt"/>
                <a:ea typeface="Adobe Fan Heiti Std B" charset="-120"/>
                <a:cs typeface="Adobe Fan Heiti Std B" charset="-120"/>
              </a:rPr>
              <a:t>;   </a:t>
            </a:r>
            <a:endParaRPr lang="ru-RU" dirty="0">
              <a:effectLst/>
              <a:latin typeface="+mj-lt"/>
              <a:ea typeface="Adobe Fan Heiti Std B" charset="-120"/>
              <a:cs typeface="Adobe Fan Heiti Std B" charset="-120"/>
            </a:endParaRPr>
          </a:p>
          <a:p>
            <a:pPr lvl="0"/>
            <a:r>
              <a:rPr lang="en-US" dirty="0" err="1">
                <a:effectLst/>
                <a:latin typeface="+mj-lt"/>
                <a:ea typeface="Adobe Fan Heiti Std B" charset="-120"/>
                <a:cs typeface="Adobe Fan Heiti Std B" charset="-120"/>
              </a:rPr>
              <a:t>Напишите</a:t>
            </a:r>
            <a:r>
              <a:rPr lang="en-US" dirty="0">
                <a:effectLst/>
                <a:latin typeface="+mj-lt"/>
                <a:ea typeface="Adobe Fan Heiti Std B" charset="-120"/>
                <a:cs typeface="Adobe Fan Heiti Std B" charset="-120"/>
              </a:rPr>
              <a:t> </a:t>
            </a:r>
            <a:r>
              <a:rPr lang="en-US" dirty="0" err="1">
                <a:effectLst/>
                <a:latin typeface="+mj-lt"/>
                <a:ea typeface="Adobe Fan Heiti Std B" charset="-120"/>
                <a:cs typeface="Adobe Fan Heiti Std B" charset="-120"/>
              </a:rPr>
              <a:t>уравнение</a:t>
            </a:r>
            <a:r>
              <a:rPr lang="en-US" dirty="0">
                <a:effectLst/>
                <a:latin typeface="+mj-lt"/>
                <a:ea typeface="Adobe Fan Heiti Std B" charset="-120"/>
                <a:cs typeface="Adobe Fan Heiti Std B" charset="-120"/>
              </a:rPr>
              <a:t> </a:t>
            </a:r>
            <a:r>
              <a:rPr lang="en-US" dirty="0" err="1">
                <a:effectLst/>
                <a:latin typeface="+mj-lt"/>
                <a:ea typeface="Adobe Fan Heiti Std B" charset="-120"/>
                <a:cs typeface="Adobe Fan Heiti Std B" charset="-120"/>
              </a:rPr>
              <a:t>реакции</a:t>
            </a:r>
            <a:r>
              <a:rPr lang="en-US" dirty="0">
                <a:effectLst/>
                <a:latin typeface="+mj-lt"/>
                <a:ea typeface="Adobe Fan Heiti Std B" charset="-120"/>
                <a:cs typeface="Adobe Fan Heiti Std B" charset="-120"/>
              </a:rPr>
              <a:t> </a:t>
            </a:r>
            <a:r>
              <a:rPr lang="en-US" dirty="0" err="1" smtClean="0">
                <a:effectLst/>
                <a:latin typeface="+mj-lt"/>
                <a:ea typeface="Adobe Fan Heiti Std B" charset="-120"/>
                <a:cs typeface="Adobe Fan Heiti Std B" charset="-120"/>
              </a:rPr>
              <a:t>пол</a:t>
            </a:r>
            <a:r>
              <a:rPr lang="ru-RU" dirty="0" smtClean="0">
                <a:effectLst/>
                <a:latin typeface="+mj-lt"/>
                <a:ea typeface="Adobe Fan Heiti Std B" charset="-120"/>
                <a:cs typeface="Adobe Fan Heiti Std B" charset="-120"/>
              </a:rPr>
              <a:t>у</a:t>
            </a:r>
            <a:r>
              <a:rPr lang="en-US" dirty="0" err="1" smtClean="0">
                <a:effectLst/>
                <a:latin typeface="+mj-lt"/>
                <a:ea typeface="Adobe Fan Heiti Std B" charset="-120"/>
                <a:cs typeface="Adobe Fan Heiti Std B" charset="-120"/>
              </a:rPr>
              <a:t>чения</a:t>
            </a:r>
            <a:r>
              <a:rPr lang="en-US" dirty="0" smtClean="0">
                <a:effectLst/>
                <a:latin typeface="+mj-lt"/>
                <a:ea typeface="Adobe Fan Heiti Std B" charset="-120"/>
                <a:cs typeface="Adobe Fan Heiti Std B" charset="-120"/>
              </a:rPr>
              <a:t> </a:t>
            </a:r>
            <a:r>
              <a:rPr lang="en-US" dirty="0" err="1">
                <a:effectLst/>
                <a:latin typeface="+mj-lt"/>
                <a:ea typeface="Adobe Fan Heiti Std B" charset="-120"/>
                <a:cs typeface="Adobe Fan Heiti Std B" charset="-120"/>
              </a:rPr>
              <a:t>данного</a:t>
            </a:r>
            <a:r>
              <a:rPr lang="en-US" dirty="0">
                <a:effectLst/>
                <a:latin typeface="+mj-lt"/>
                <a:ea typeface="Adobe Fan Heiti Std B" charset="-120"/>
                <a:cs typeface="Adobe Fan Heiti Std B" charset="-120"/>
              </a:rPr>
              <a:t> </a:t>
            </a:r>
            <a:r>
              <a:rPr lang="en-US" dirty="0" err="1">
                <a:effectLst/>
                <a:latin typeface="+mj-lt"/>
                <a:ea typeface="Adobe Fan Heiti Std B" charset="-120"/>
                <a:cs typeface="Adobe Fan Heiti Std B" charset="-120"/>
              </a:rPr>
              <a:t>соединения</a:t>
            </a:r>
            <a:r>
              <a:rPr lang="en-US" dirty="0">
                <a:effectLst/>
                <a:latin typeface="+mj-lt"/>
                <a:ea typeface="Adobe Fan Heiti Std B" charset="-120"/>
                <a:cs typeface="Adobe Fan Heiti Std B" charset="-120"/>
              </a:rPr>
              <a:t> </a:t>
            </a:r>
            <a:r>
              <a:rPr lang="en-US" dirty="0" err="1">
                <a:effectLst/>
                <a:latin typeface="+mj-lt"/>
                <a:ea typeface="Adobe Fan Heiti Std B" charset="-120"/>
                <a:cs typeface="Adobe Fan Heiti Std B" charset="-120"/>
              </a:rPr>
              <a:t>из</a:t>
            </a:r>
            <a:r>
              <a:rPr lang="en-US" dirty="0">
                <a:effectLst/>
                <a:latin typeface="+mj-lt"/>
                <a:ea typeface="Adobe Fan Heiti Std B" charset="-120"/>
                <a:cs typeface="Adobe Fan Heiti Std B" charset="-120"/>
              </a:rPr>
              <a:t> </a:t>
            </a:r>
            <a:r>
              <a:rPr lang="en-US" dirty="0" err="1">
                <a:effectLst/>
                <a:latin typeface="+mj-lt"/>
                <a:ea typeface="Adobe Fan Heiti Std B" charset="-120"/>
                <a:cs typeface="Adobe Fan Heiti Std B" charset="-120"/>
              </a:rPr>
              <a:t>изопропанола</a:t>
            </a:r>
            <a:r>
              <a:rPr lang="en-US" dirty="0">
                <a:effectLst/>
                <a:latin typeface="+mj-lt"/>
                <a:ea typeface="Adobe Fan Heiti Std B" charset="-120"/>
                <a:cs typeface="Adobe Fan Heiti Std B" charset="-120"/>
              </a:rPr>
              <a:t> (</a:t>
            </a:r>
            <a:r>
              <a:rPr lang="en-US" dirty="0" err="1">
                <a:effectLst/>
                <a:latin typeface="+mj-lt"/>
                <a:ea typeface="Adobe Fan Heiti Std B" charset="-120"/>
                <a:cs typeface="Adobe Fan Heiti Std B" charset="-120"/>
              </a:rPr>
              <a:t>используйте</a:t>
            </a:r>
            <a:r>
              <a:rPr lang="en-US" dirty="0">
                <a:effectLst/>
                <a:latin typeface="+mj-lt"/>
                <a:ea typeface="Adobe Fan Heiti Std B" charset="-120"/>
                <a:cs typeface="Adobe Fan Heiti Std B" charset="-120"/>
              </a:rPr>
              <a:t> </a:t>
            </a:r>
            <a:r>
              <a:rPr lang="en-US" dirty="0" err="1">
                <a:effectLst/>
                <a:latin typeface="+mj-lt"/>
                <a:ea typeface="Adobe Fan Heiti Std B" charset="-120"/>
                <a:cs typeface="Adobe Fan Heiti Std B" charset="-120"/>
              </a:rPr>
              <a:t>структурные</a:t>
            </a:r>
            <a:r>
              <a:rPr lang="en-US" dirty="0">
                <a:effectLst/>
                <a:latin typeface="+mj-lt"/>
                <a:ea typeface="Adobe Fan Heiti Std B" charset="-120"/>
                <a:cs typeface="Adobe Fan Heiti Std B" charset="-120"/>
              </a:rPr>
              <a:t> </a:t>
            </a:r>
            <a:r>
              <a:rPr lang="en-US" dirty="0" err="1">
                <a:effectLst/>
                <a:latin typeface="+mj-lt"/>
                <a:ea typeface="Adobe Fan Heiti Std B" charset="-120"/>
                <a:cs typeface="Adobe Fan Heiti Std B" charset="-120"/>
              </a:rPr>
              <a:t>формулы</a:t>
            </a:r>
            <a:r>
              <a:rPr lang="en-US" dirty="0">
                <a:effectLst/>
                <a:latin typeface="+mj-lt"/>
                <a:ea typeface="Adobe Fan Heiti Std B" charset="-120"/>
                <a:cs typeface="Adobe Fan Heiti Std B" charset="-120"/>
              </a:rPr>
              <a:t> </a:t>
            </a:r>
            <a:r>
              <a:rPr lang="en-US" dirty="0" err="1">
                <a:effectLst/>
                <a:latin typeface="+mj-lt"/>
                <a:ea typeface="Adobe Fan Heiti Std B" charset="-120"/>
                <a:cs typeface="Adobe Fan Heiti Std B" charset="-120"/>
              </a:rPr>
              <a:t>органических</a:t>
            </a:r>
            <a:r>
              <a:rPr lang="en-US" dirty="0">
                <a:effectLst/>
                <a:latin typeface="+mj-lt"/>
                <a:ea typeface="Adobe Fan Heiti Std B" charset="-120"/>
                <a:cs typeface="Adobe Fan Heiti Std B" charset="-120"/>
              </a:rPr>
              <a:t> </a:t>
            </a:r>
            <a:r>
              <a:rPr lang="en-US" dirty="0" err="1">
                <a:effectLst/>
                <a:latin typeface="+mj-lt"/>
                <a:ea typeface="Adobe Fan Heiti Std B" charset="-120"/>
                <a:cs typeface="Adobe Fan Heiti Std B" charset="-120"/>
              </a:rPr>
              <a:t>веществ</a:t>
            </a:r>
            <a:r>
              <a:rPr lang="en-US" dirty="0">
                <a:effectLst/>
                <a:latin typeface="+mj-lt"/>
                <a:ea typeface="Adobe Fan Heiti Std B" charset="-120"/>
                <a:cs typeface="Adobe Fan Heiti Std B" charset="-120"/>
              </a:rPr>
              <a:t>).</a:t>
            </a:r>
            <a:endParaRPr lang="ru-RU" dirty="0">
              <a:effectLst/>
              <a:latin typeface="+mj-lt"/>
              <a:ea typeface="Adobe Fan Heiti Std B" charset="-120"/>
              <a:cs typeface="Adobe Fan Heiti Std B" charset="-120"/>
            </a:endParaRPr>
          </a:p>
          <a:p>
            <a:endParaRPr lang="ru-RU" dirty="0">
              <a:latin typeface="+mj-lt"/>
              <a:ea typeface="Adobe Fan Heiti Std B" charset="-120"/>
              <a:cs typeface="Adobe Fan Heiti Std B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6671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effectLst/>
              </a:rPr>
              <a:t>Задача </a:t>
            </a:r>
          </a:p>
          <a:p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При </a:t>
            </a:r>
            <a:r>
              <a:rPr lang="ru-RU" dirty="0">
                <a:effectLst/>
              </a:rPr>
              <a:t>сжигании образца некоторого органического соединения массой 29</a:t>
            </a:r>
            <a:r>
              <a:rPr lang="en-US" dirty="0">
                <a:effectLst/>
              </a:rPr>
              <a:t>,6</a:t>
            </a:r>
            <a:r>
              <a:rPr lang="ru-RU" dirty="0">
                <a:effectLst/>
              </a:rPr>
              <a:t> г получено 70</a:t>
            </a:r>
            <a:r>
              <a:rPr lang="en-US" dirty="0">
                <a:effectLst/>
              </a:rPr>
              <a:t>,</a:t>
            </a:r>
            <a:r>
              <a:rPr lang="ru-RU" dirty="0">
                <a:effectLst/>
              </a:rPr>
              <a:t>4 г углекислого газа и 36</a:t>
            </a:r>
            <a:r>
              <a:rPr lang="en-US" dirty="0">
                <a:effectLst/>
              </a:rPr>
              <a:t>,</a:t>
            </a:r>
            <a:r>
              <a:rPr lang="ru-RU" dirty="0">
                <a:effectLst/>
              </a:rPr>
              <a:t>0 г воды</a:t>
            </a:r>
            <a:r>
              <a:rPr lang="en-US" dirty="0">
                <a:effectLst/>
              </a:rPr>
              <a:t>.</a:t>
            </a:r>
            <a:endParaRPr lang="ru-RU" dirty="0">
              <a:effectLst/>
            </a:endParaRPr>
          </a:p>
          <a:p>
            <a:r>
              <a:rPr lang="ru-RU" dirty="0">
                <a:effectLst/>
              </a:rPr>
              <a:t>Известно</a:t>
            </a:r>
            <a:r>
              <a:rPr lang="en-US" dirty="0">
                <a:effectLst/>
              </a:rPr>
              <a:t>,</a:t>
            </a:r>
            <a:r>
              <a:rPr lang="ru-RU" dirty="0">
                <a:effectLst/>
              </a:rPr>
              <a:t> что относительная плотность паров этого вещества по воздуху равна 2</a:t>
            </a:r>
            <a:r>
              <a:rPr lang="en-US" dirty="0">
                <a:effectLst/>
              </a:rPr>
              <a:t>,552</a:t>
            </a:r>
            <a:r>
              <a:rPr lang="ru-RU" dirty="0">
                <a:effectLst/>
              </a:rPr>
              <a:t>. В ходе исследования химических свойств этого вещества установлено</a:t>
            </a:r>
            <a:r>
              <a:rPr lang="en-US" dirty="0">
                <a:effectLst/>
              </a:rPr>
              <a:t>,</a:t>
            </a:r>
            <a:r>
              <a:rPr lang="ru-RU" dirty="0">
                <a:effectLst/>
              </a:rPr>
              <a:t> что при его взаимодействии с оксидом  меди(II) образуется кетон.</a:t>
            </a:r>
          </a:p>
          <a:p>
            <a:r>
              <a:rPr lang="ru-RU" dirty="0">
                <a:effectLst/>
              </a:rPr>
              <a:t> </a:t>
            </a:r>
          </a:p>
          <a:p>
            <a:r>
              <a:rPr lang="ru-RU" dirty="0">
                <a:effectLst/>
              </a:rPr>
              <a:t>На основании данных условия задания</a:t>
            </a:r>
            <a:r>
              <a:rPr lang="en-US" dirty="0">
                <a:effectLst/>
              </a:rPr>
              <a:t>:</a:t>
            </a:r>
            <a:endParaRPr lang="ru-RU" dirty="0">
              <a:effectLst/>
            </a:endParaRPr>
          </a:p>
          <a:p>
            <a:pPr lvl="0"/>
            <a:r>
              <a:rPr lang="ru-RU" dirty="0">
                <a:effectLst/>
              </a:rPr>
              <a:t>Проведите необходимые вычисления (указывайте единицы измерения искомых физический величин) и установите молекулярную формулу органического вещества</a:t>
            </a:r>
            <a:r>
              <a:rPr lang="en-US" dirty="0">
                <a:effectLst/>
              </a:rPr>
              <a:t>;</a:t>
            </a:r>
            <a:endParaRPr lang="ru-RU" dirty="0">
              <a:effectLst/>
            </a:endParaRPr>
          </a:p>
          <a:p>
            <a:pPr lvl="0"/>
            <a:r>
              <a:rPr lang="ru-RU" dirty="0">
                <a:effectLst/>
              </a:rPr>
              <a:t>Составьте структурную формулу этого вещества</a:t>
            </a:r>
            <a:r>
              <a:rPr lang="en-US" dirty="0">
                <a:effectLst/>
              </a:rPr>
              <a:t>,</a:t>
            </a:r>
            <a:r>
              <a:rPr lang="ru-RU" dirty="0">
                <a:effectLst/>
              </a:rPr>
              <a:t> которая однозначно отражает порядок связи атомов в его молекуле</a:t>
            </a:r>
            <a:r>
              <a:rPr lang="en-US" dirty="0">
                <a:effectLst/>
              </a:rPr>
              <a:t>;</a:t>
            </a:r>
            <a:endParaRPr lang="ru-RU" dirty="0">
              <a:effectLst/>
            </a:endParaRPr>
          </a:p>
          <a:p>
            <a:pPr lvl="0"/>
            <a:r>
              <a:rPr lang="ru-RU" dirty="0">
                <a:effectLst/>
              </a:rPr>
              <a:t>Напишите уравнение реакций этого вещества с оксидом меди(</a:t>
            </a:r>
            <a:r>
              <a:rPr lang="en-US" dirty="0">
                <a:effectLst/>
              </a:rPr>
              <a:t>II</a:t>
            </a:r>
            <a:r>
              <a:rPr lang="ru-RU" dirty="0">
                <a:effectLst/>
              </a:rPr>
              <a:t>) (используйте структурные формулы органических веществ).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49207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Составь схему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400" y="1554163"/>
            <a:ext cx="11582400" cy="5303837"/>
          </a:xfrm>
        </p:spPr>
        <p:txBody>
          <a:bodyPr>
            <a:normAutofit fontScale="55000" lnSpcReduction="20000"/>
          </a:bodyPr>
          <a:lstStyle/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ОРГАНОИДЫ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МИТОХОНДРИИ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ОДНОМЕМБРАННЫЕ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ПЛАСТИДЫ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ДВУМЕМБРАННЫЕ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ЯДРО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НЕМЕМБРАННЫЕ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РИБОСОМЫ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ВАКУОЛЬ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КЛЕТОЧНЫЙ ЦЕНТР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КОМПЛЕКС ГОЛЬДЖИ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ЭНДОПЛАЗМАТИЧЕСКАЯ СЕТЬ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ЛИЗОСОМЫ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Составьте правильную последовательность систематических категорий для царства растений и животных:</a:t>
            </a: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560820"/>
            <a:ext cx="1219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 , вид, класс, тип, порядок, отряд, отдел, семейство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1\Downloads\paporotnik_mujskoy.jpg"/>
          <p:cNvPicPr>
            <a:picLocks noChangeAspect="1" noChangeArrowheads="1"/>
          </p:cNvPicPr>
          <p:nvPr/>
        </p:nvPicPr>
        <p:blipFill>
          <a:blip r:embed="rId2"/>
          <a:srcRect l="20373" t="5349" b="13882"/>
          <a:stretch>
            <a:fillRect/>
          </a:stretch>
        </p:blipFill>
        <p:spPr bwMode="auto">
          <a:xfrm>
            <a:off x="599285" y="3499813"/>
            <a:ext cx="3958648" cy="3011560"/>
          </a:xfrm>
          <a:prstGeom prst="rect">
            <a:avLst/>
          </a:prstGeom>
          <a:noFill/>
        </p:spPr>
      </p:pic>
      <p:pic>
        <p:nvPicPr>
          <p:cNvPr id="2051" name="Picture 3" descr="C:\Users\1\Desktop\040.jpg"/>
          <p:cNvPicPr>
            <a:picLocks noChangeAspect="1" noChangeArrowheads="1"/>
          </p:cNvPicPr>
          <p:nvPr/>
        </p:nvPicPr>
        <p:blipFill>
          <a:blip r:embed="rId3"/>
          <a:srcRect t="31491" r="38758"/>
          <a:stretch>
            <a:fillRect/>
          </a:stretch>
        </p:blipFill>
        <p:spPr bwMode="auto">
          <a:xfrm>
            <a:off x="7945667" y="3499812"/>
            <a:ext cx="3729580" cy="2981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12192000" cy="1905000"/>
          </a:xfrm>
        </p:spPr>
        <p:txBody>
          <a:bodyPr>
            <a:normAutofit/>
          </a:bodyPr>
          <a:lstStyle/>
          <a:p>
            <a:pPr algn="ctr"/>
            <a:r>
              <a:rPr lang="ru-RU" sz="4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ОСУЩЕСТВИТЬ ЦЕПОЧКУ ПРЕВРАЩЕНИЙ</a:t>
            </a:r>
            <a:endParaRPr lang="ru-RU" sz="44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9828" y="2011681"/>
            <a:ext cx="11507372" cy="37795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>
                <a:effectLst/>
              </a:rPr>
              <a:t>C</a:t>
            </a:r>
            <a:r>
              <a:rPr lang="en-US" sz="4400" baseline="-25000" dirty="0" smtClean="0">
                <a:effectLst/>
              </a:rPr>
              <a:t>2</a:t>
            </a:r>
            <a:r>
              <a:rPr lang="en-US" sz="4400" dirty="0" smtClean="0">
                <a:effectLst/>
              </a:rPr>
              <a:t> H</a:t>
            </a:r>
            <a:r>
              <a:rPr lang="en-US" sz="4400" baseline="-25000" dirty="0" smtClean="0">
                <a:effectLst/>
              </a:rPr>
              <a:t>6</a:t>
            </a:r>
            <a:r>
              <a:rPr lang="en-US" sz="4400" dirty="0" smtClean="0">
                <a:effectLst/>
              </a:rPr>
              <a:t> </a:t>
            </a:r>
            <a:r>
              <a:rPr lang="en-US" sz="4400" dirty="0" smtClean="0">
                <a:effectLst/>
                <a:sym typeface="Symbol" charset="2"/>
              </a:rPr>
              <a:t></a:t>
            </a:r>
            <a:r>
              <a:rPr lang="en-US" sz="4400" dirty="0" smtClean="0">
                <a:effectLst/>
              </a:rPr>
              <a:t> C</a:t>
            </a:r>
            <a:r>
              <a:rPr lang="en-US" sz="4400" baseline="-25000" dirty="0" smtClean="0">
                <a:effectLst/>
              </a:rPr>
              <a:t>2</a:t>
            </a:r>
            <a:r>
              <a:rPr lang="en-US" sz="4400" dirty="0" smtClean="0">
                <a:effectLst/>
              </a:rPr>
              <a:t> H</a:t>
            </a:r>
            <a:r>
              <a:rPr lang="en-US" sz="4400" baseline="-25000" dirty="0" smtClean="0">
                <a:effectLst/>
              </a:rPr>
              <a:t>5</a:t>
            </a:r>
            <a:r>
              <a:rPr lang="en-US" sz="4400" dirty="0" smtClean="0">
                <a:effectLst/>
              </a:rPr>
              <a:t> </a:t>
            </a:r>
            <a:r>
              <a:rPr lang="en-US" sz="5400" dirty="0" err="1" smtClean="0">
                <a:effectLst/>
              </a:rPr>
              <a:t>c</a:t>
            </a:r>
            <a:r>
              <a:rPr lang="en-US" sz="4400" dirty="0" err="1" smtClean="0">
                <a:effectLst/>
              </a:rPr>
              <a:t>l</a:t>
            </a:r>
            <a:r>
              <a:rPr lang="en-US" sz="4400" dirty="0" smtClean="0">
                <a:effectLst/>
              </a:rPr>
              <a:t> </a:t>
            </a:r>
            <a:r>
              <a:rPr lang="en-US" sz="4400" cap="none" dirty="0" smtClean="0">
                <a:effectLst/>
                <a:sym typeface="Symbol" charset="2"/>
              </a:rPr>
              <a:t> </a:t>
            </a:r>
            <a:r>
              <a:rPr lang="en-US" sz="4400" dirty="0" smtClean="0">
                <a:effectLst/>
              </a:rPr>
              <a:t>C </a:t>
            </a:r>
            <a:r>
              <a:rPr lang="en-US" sz="4400" baseline="-25000" dirty="0" smtClean="0">
                <a:effectLst/>
              </a:rPr>
              <a:t>4</a:t>
            </a:r>
            <a:r>
              <a:rPr lang="en-US" sz="4400" dirty="0" smtClean="0">
                <a:effectLst/>
              </a:rPr>
              <a:t>H</a:t>
            </a:r>
            <a:r>
              <a:rPr lang="en-US" sz="4400" baseline="-25000" dirty="0" smtClean="0">
                <a:effectLst/>
              </a:rPr>
              <a:t>10</a:t>
            </a:r>
            <a:r>
              <a:rPr lang="en-US" sz="4400" dirty="0" smtClean="0">
                <a:effectLst/>
                <a:sym typeface="Symbol" charset="2"/>
              </a:rPr>
              <a:t></a:t>
            </a:r>
            <a:r>
              <a:rPr lang="en-US" sz="4400" dirty="0" smtClean="0">
                <a:effectLst/>
              </a:rPr>
              <a:t>CH</a:t>
            </a:r>
            <a:r>
              <a:rPr lang="en-US" sz="4400" baseline="-25000" dirty="0" smtClean="0">
                <a:effectLst/>
              </a:rPr>
              <a:t>3</a:t>
            </a:r>
            <a:r>
              <a:rPr lang="en-US" sz="4400" dirty="0" smtClean="0">
                <a:effectLst/>
              </a:rPr>
              <a:t>-COOH</a:t>
            </a:r>
            <a:r>
              <a:rPr lang="en-US" sz="4400" dirty="0" smtClean="0">
                <a:effectLst/>
                <a:sym typeface="Symbol" charset="2"/>
              </a:rPr>
              <a:t></a:t>
            </a:r>
            <a:r>
              <a:rPr lang="en-US" sz="4400" dirty="0" smtClean="0">
                <a:effectLst/>
              </a:rPr>
              <a:t>CH</a:t>
            </a:r>
            <a:r>
              <a:rPr lang="en-US" sz="4400" baseline="-25000" dirty="0" smtClean="0">
                <a:effectLst/>
              </a:rPr>
              <a:t>3</a:t>
            </a:r>
            <a:r>
              <a:rPr lang="en-US" sz="4400" dirty="0" smtClean="0">
                <a:effectLst/>
              </a:rPr>
              <a:t>-COON</a:t>
            </a:r>
            <a:r>
              <a:rPr lang="en-US" sz="2400" dirty="0" smtClean="0">
                <a:effectLst/>
              </a:rPr>
              <a:t>a</a:t>
            </a:r>
            <a:r>
              <a:rPr lang="en-US" sz="4400" dirty="0" smtClean="0">
                <a:effectLst/>
                <a:sym typeface="Symbol" charset="2"/>
              </a:rPr>
              <a:t></a:t>
            </a:r>
            <a:r>
              <a:rPr lang="en-US" sz="4400" dirty="0" smtClean="0">
                <a:effectLst/>
              </a:rPr>
              <a:t>  </a:t>
            </a:r>
            <a:r>
              <a:rPr lang="ru-RU" sz="4400" dirty="0" smtClean="0">
                <a:effectLst/>
              </a:rPr>
              <a:t>    </a:t>
            </a:r>
            <a:r>
              <a:rPr lang="en-US" sz="4400" dirty="0" smtClean="0">
                <a:effectLst/>
                <a:sym typeface="Symbol" charset="2"/>
              </a:rPr>
              <a:t></a:t>
            </a:r>
            <a:r>
              <a:rPr lang="en-US" sz="4400" dirty="0" smtClean="0">
                <a:effectLst/>
              </a:rPr>
              <a:t>CH</a:t>
            </a:r>
            <a:r>
              <a:rPr lang="en-US" sz="4400" baseline="-25000" dirty="0" smtClean="0">
                <a:effectLst/>
              </a:rPr>
              <a:t>4</a:t>
            </a:r>
            <a:r>
              <a:rPr lang="en-US" sz="4400" dirty="0" smtClean="0">
                <a:effectLst/>
                <a:sym typeface="Symbol" charset="2"/>
              </a:rPr>
              <a:t></a:t>
            </a:r>
            <a:r>
              <a:rPr lang="en-US" sz="4400" dirty="0" smtClean="0">
                <a:effectLst/>
              </a:rPr>
              <a:t>C</a:t>
            </a:r>
            <a:r>
              <a:rPr lang="en-US" sz="4400" baseline="-25000" dirty="0" smtClean="0">
                <a:effectLst/>
              </a:rPr>
              <a:t>2</a:t>
            </a:r>
            <a:r>
              <a:rPr lang="en-US" sz="4400" dirty="0" smtClean="0">
                <a:effectLst/>
              </a:rPr>
              <a:t> H</a:t>
            </a:r>
            <a:r>
              <a:rPr lang="en-US" sz="4400" baseline="-25000" dirty="0" smtClean="0">
                <a:effectLst/>
              </a:rPr>
              <a:t>4</a:t>
            </a:r>
            <a:r>
              <a:rPr lang="ru-RU" sz="4400" dirty="0" smtClean="0">
                <a:effectLst/>
              </a:rPr>
              <a:t/>
            </a:r>
            <a:br>
              <a:rPr lang="ru-RU" sz="4400" dirty="0" smtClean="0">
                <a:effectLst/>
              </a:rPr>
            </a:br>
            <a:r>
              <a:rPr lang="en-US" sz="4400" dirty="0" smtClean="0">
                <a:effectLst/>
              </a:rPr>
              <a:t> </a:t>
            </a:r>
            <a:r>
              <a:rPr lang="ru-RU" sz="4400" dirty="0" smtClean="0">
                <a:effectLst/>
              </a:rPr>
              <a:t/>
            </a:r>
            <a:br>
              <a:rPr lang="ru-RU" sz="4400" dirty="0" smtClean="0">
                <a:effectLst/>
              </a:rPr>
            </a:br>
            <a:r>
              <a:rPr lang="en-US" sz="4400" dirty="0" smtClean="0">
                <a:effectLst/>
              </a:rPr>
              <a:t>C</a:t>
            </a:r>
            <a:r>
              <a:rPr lang="en-US" sz="4400" baseline="-25000" dirty="0" smtClean="0">
                <a:effectLst/>
              </a:rPr>
              <a:t>2</a:t>
            </a:r>
            <a:r>
              <a:rPr lang="en-US" sz="4400" dirty="0" smtClean="0">
                <a:effectLst/>
              </a:rPr>
              <a:t> H</a:t>
            </a:r>
            <a:r>
              <a:rPr lang="en-US" sz="4400" baseline="-25000" dirty="0" smtClean="0">
                <a:effectLst/>
              </a:rPr>
              <a:t>4</a:t>
            </a:r>
            <a:r>
              <a:rPr lang="ru-RU" sz="4400" baseline="-25000" dirty="0" smtClean="0">
                <a:effectLst/>
              </a:rPr>
              <a:t>      </a:t>
            </a:r>
            <a:r>
              <a:rPr lang="en-US" sz="4400" dirty="0" smtClean="0">
                <a:effectLst/>
                <a:sym typeface="Symbol" charset="2"/>
              </a:rPr>
              <a:t></a:t>
            </a:r>
            <a:r>
              <a:rPr lang="ru-RU" sz="4400" dirty="0" smtClean="0">
                <a:effectLst/>
                <a:sym typeface="Symbol" charset="2"/>
              </a:rPr>
              <a:t>     </a:t>
            </a:r>
            <a:r>
              <a:rPr lang="en-US" sz="4400" dirty="0" smtClean="0">
                <a:effectLst/>
              </a:rPr>
              <a:t>C</a:t>
            </a:r>
            <a:r>
              <a:rPr lang="en-US" sz="4400" baseline="-25000" dirty="0" smtClean="0">
                <a:effectLst/>
              </a:rPr>
              <a:t>2</a:t>
            </a:r>
            <a:r>
              <a:rPr lang="en-US" sz="4400" dirty="0" smtClean="0">
                <a:effectLst/>
              </a:rPr>
              <a:t>H</a:t>
            </a:r>
            <a:r>
              <a:rPr lang="en-US" sz="4400" baseline="-25000" dirty="0" smtClean="0">
                <a:effectLst/>
              </a:rPr>
              <a:t>4</a:t>
            </a:r>
            <a:r>
              <a:rPr lang="en-US" sz="4400" dirty="0" smtClean="0">
                <a:effectLst/>
              </a:rPr>
              <a:t>Cl</a:t>
            </a:r>
            <a:r>
              <a:rPr lang="en-US" sz="4400" baseline="-25000" dirty="0" smtClean="0">
                <a:effectLst/>
              </a:rPr>
              <a:t>2</a:t>
            </a:r>
            <a:r>
              <a:rPr lang="ru-RU" sz="4400" baseline="-25000" dirty="0" smtClean="0">
                <a:effectLst/>
              </a:rPr>
              <a:t>   </a:t>
            </a:r>
            <a:r>
              <a:rPr lang="en-US" sz="4400" dirty="0" smtClean="0">
                <a:effectLst/>
                <a:sym typeface="Symbol" charset="2"/>
              </a:rPr>
              <a:t></a:t>
            </a:r>
            <a:r>
              <a:rPr lang="ru-RU" sz="4400" dirty="0" smtClean="0">
                <a:effectLst/>
                <a:sym typeface="Symbol" charset="2"/>
              </a:rPr>
              <a:t>   </a:t>
            </a:r>
            <a:r>
              <a:rPr lang="en-US" sz="4400" dirty="0" smtClean="0">
                <a:effectLst/>
              </a:rPr>
              <a:t>C</a:t>
            </a:r>
            <a:r>
              <a:rPr lang="en-US" sz="4400" baseline="-25000" dirty="0" smtClean="0">
                <a:effectLst/>
              </a:rPr>
              <a:t>2</a:t>
            </a:r>
            <a:r>
              <a:rPr lang="en-US" sz="4400" dirty="0" smtClean="0">
                <a:effectLst/>
              </a:rPr>
              <a:t>H</a:t>
            </a:r>
            <a:r>
              <a:rPr lang="en-US" sz="4400" baseline="-25000" dirty="0" smtClean="0">
                <a:effectLst/>
              </a:rPr>
              <a:t>2</a:t>
            </a:r>
            <a:r>
              <a:rPr lang="en-US" sz="4400" dirty="0" smtClean="0">
                <a:effectLst/>
                <a:sym typeface="Symbol" charset="2"/>
              </a:rPr>
              <a:t></a:t>
            </a:r>
            <a:r>
              <a:rPr lang="ru-RU" sz="4400" dirty="0" smtClean="0">
                <a:effectLst/>
                <a:sym typeface="Symbol" charset="2"/>
              </a:rPr>
              <a:t>            </a:t>
            </a:r>
            <a:r>
              <a:rPr lang="en-US" sz="4400" dirty="0" smtClean="0">
                <a:effectLst/>
                <a:sym typeface="Symbol" charset="2"/>
              </a:rPr>
              <a:t> </a:t>
            </a:r>
            <a:r>
              <a:rPr lang="en-US" sz="4400" dirty="0" smtClean="0">
                <a:effectLst/>
              </a:rPr>
              <a:t>HOOC-COOH</a:t>
            </a:r>
            <a:r>
              <a:rPr lang="en-US" sz="4400" dirty="0" smtClean="0">
                <a:effectLst/>
                <a:sym typeface="Symbol" charset="2"/>
              </a:rPr>
              <a:t></a:t>
            </a:r>
            <a:r>
              <a:rPr lang="en-US" sz="4400" dirty="0" smtClean="0">
                <a:effectLst/>
              </a:rPr>
              <a:t>(COO)</a:t>
            </a:r>
            <a:r>
              <a:rPr lang="en-US" sz="4400" baseline="-25000" dirty="0" smtClean="0">
                <a:effectLst/>
              </a:rPr>
              <a:t>2</a:t>
            </a:r>
            <a:r>
              <a:rPr lang="en-US" sz="4400" dirty="0" smtClean="0">
                <a:effectLst/>
              </a:rPr>
              <a:t>C</a:t>
            </a:r>
            <a:r>
              <a:rPr lang="ru-RU" sz="4400" cap="none" dirty="0" smtClean="0">
                <a:effectLst/>
              </a:rPr>
              <a:t>а</a:t>
            </a:r>
            <a:r>
              <a:rPr lang="en-US" sz="4400" dirty="0" smtClean="0">
                <a:effectLst/>
                <a:sym typeface="Symbol" charset="2"/>
              </a:rPr>
              <a:t></a:t>
            </a:r>
            <a:r>
              <a:rPr lang="en-US" sz="4400" dirty="0" smtClean="0">
                <a:effectLst/>
              </a:rPr>
              <a:t>          </a:t>
            </a:r>
            <a:r>
              <a:rPr lang="en-US" sz="4400" dirty="0" smtClean="0">
                <a:effectLst/>
                <a:sym typeface="Symbol" charset="2"/>
              </a:rPr>
              <a:t></a:t>
            </a:r>
            <a:r>
              <a:rPr lang="en-US" sz="4400" dirty="0" smtClean="0">
                <a:effectLst/>
              </a:rPr>
              <a:t>CO</a:t>
            </a:r>
            <a:r>
              <a:rPr lang="en-US" sz="4400" dirty="0" smtClean="0">
                <a:effectLst/>
                <a:sym typeface="Symbol" charset="2"/>
              </a:rPr>
              <a:t></a:t>
            </a:r>
            <a:r>
              <a:rPr lang="en-US" sz="4400" dirty="0" smtClean="0">
                <a:effectLst/>
              </a:rPr>
              <a:t>HCOOH</a:t>
            </a:r>
            <a:endParaRPr lang="ru-RU" sz="4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Скелет рыбы и земноводного</a:t>
            </a:r>
            <a:endParaRPr lang="ru-RU" dirty="0"/>
          </a:p>
        </p:txBody>
      </p:sp>
      <p:pic>
        <p:nvPicPr>
          <p:cNvPr id="26626" name="Picture 2" descr="C:\Users\1\Downloads\image05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665" y="1326677"/>
            <a:ext cx="11030317" cy="4753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1\Downloads\2095_html_m4b6b786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399" y="1336430"/>
            <a:ext cx="10101273" cy="5345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1\Downloads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468" y="0"/>
            <a:ext cx="973953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сердца</a:t>
            </a:r>
            <a:endParaRPr lang="ru-RU" dirty="0"/>
          </a:p>
        </p:txBody>
      </p:sp>
      <p:pic>
        <p:nvPicPr>
          <p:cNvPr id="27650" name="Picture 2" descr="C:\Users\1\Downloads\Her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466" y="1295401"/>
            <a:ext cx="6185532" cy="5229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Составить </a:t>
            </a:r>
            <a:r>
              <a:rPr lang="ru-RU" sz="4000" dirty="0" err="1" smtClean="0">
                <a:solidFill>
                  <a:srgbClr val="FF0000"/>
                </a:solidFill>
              </a:rPr>
              <a:t>окислительно-востановительную</a:t>
            </a:r>
            <a:r>
              <a:rPr lang="ru-RU" sz="4000" dirty="0" smtClean="0">
                <a:solidFill>
                  <a:srgbClr val="FF0000"/>
                </a:solidFill>
              </a:rPr>
              <a:t> реакцию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ym typeface="Symbol" charset="2"/>
              </a:rPr>
              <a:t></a:t>
            </a:r>
            <a:r>
              <a:rPr lang="en-US" sz="3600" dirty="0" smtClean="0"/>
              <a:t> </a:t>
            </a:r>
            <a:r>
              <a:rPr lang="en-US" sz="4800" dirty="0" smtClean="0"/>
              <a:t>CH3-COOH+M</a:t>
            </a:r>
            <a:r>
              <a:rPr lang="ru-RU" sz="3600" dirty="0" err="1" smtClean="0"/>
              <a:t>п</a:t>
            </a:r>
            <a:r>
              <a:rPr lang="en-US" sz="4800" dirty="0" smtClean="0"/>
              <a:t>SO4+K2SO4+H2O</a:t>
            </a:r>
            <a:endParaRPr lang="ru-RU" sz="4800" dirty="0" smtClean="0"/>
          </a:p>
          <a:p>
            <a:pPr algn="ctr"/>
            <a:endParaRPr lang="en-US" sz="4800" dirty="0" smtClean="0"/>
          </a:p>
          <a:p>
            <a:pPr algn="ctr"/>
            <a:r>
              <a:rPr lang="en-US" sz="5400" dirty="0" smtClean="0"/>
              <a:t>CH</a:t>
            </a:r>
            <a:r>
              <a:rPr lang="en-US" sz="5400" baseline="-25000" dirty="0" smtClean="0"/>
              <a:t>3</a:t>
            </a:r>
            <a:r>
              <a:rPr lang="en-US" sz="5400" dirty="0" smtClean="0"/>
              <a:t>-CH</a:t>
            </a:r>
            <a:r>
              <a:rPr lang="en-US" sz="5400" baseline="-25000" dirty="0" smtClean="0"/>
              <a:t>2</a:t>
            </a:r>
            <a:r>
              <a:rPr lang="en-US" sz="5400" dirty="0" smtClean="0"/>
              <a:t>-OH+KM</a:t>
            </a:r>
            <a:r>
              <a:rPr lang="ru-RU" sz="3600" dirty="0" err="1" smtClean="0"/>
              <a:t>п</a:t>
            </a:r>
            <a:r>
              <a:rPr lang="en-US" sz="5400" dirty="0" smtClean="0"/>
              <a:t>O</a:t>
            </a:r>
            <a:r>
              <a:rPr lang="en-US" sz="5400" baseline="-25000" dirty="0" smtClean="0"/>
              <a:t>4</a:t>
            </a:r>
            <a:r>
              <a:rPr lang="en-US" sz="5400" dirty="0" smtClean="0"/>
              <a:t>+H</a:t>
            </a:r>
            <a:r>
              <a:rPr lang="en-US" sz="5400" baseline="-25000" dirty="0" smtClean="0"/>
              <a:t>2</a:t>
            </a:r>
            <a:r>
              <a:rPr lang="en-US" sz="5400" dirty="0" smtClean="0"/>
              <a:t>SO</a:t>
            </a:r>
            <a:r>
              <a:rPr lang="en-US" sz="5400" baseline="-25000" dirty="0" smtClean="0"/>
              <a:t>4</a:t>
            </a:r>
            <a:r>
              <a:rPr lang="en-US" sz="4400" dirty="0" smtClean="0">
                <a:sym typeface="Symbol" charset="2"/>
              </a:rPr>
              <a:t></a:t>
            </a:r>
            <a:r>
              <a:rPr lang="en-US" sz="4400" dirty="0" smtClean="0"/>
              <a:t>                                </a:t>
            </a:r>
            <a:endParaRPr lang="ru-RU" sz="4400" dirty="0" smtClean="0"/>
          </a:p>
          <a:p>
            <a:pPr algn="ctr"/>
            <a:endParaRPr lang="en-US" sz="4400" dirty="0" smtClean="0"/>
          </a:p>
          <a:p>
            <a:pPr algn="ctr"/>
            <a:r>
              <a:rPr lang="en-US" sz="4800" dirty="0" smtClean="0"/>
              <a:t>(NH</a:t>
            </a:r>
            <a:r>
              <a:rPr lang="en-US" sz="4800" baseline="-25000" dirty="0" smtClean="0"/>
              <a:t>4</a:t>
            </a:r>
            <a:r>
              <a:rPr lang="en-US" sz="4800" dirty="0" smtClean="0"/>
              <a:t>)</a:t>
            </a:r>
            <a:r>
              <a:rPr lang="en-US" sz="4800" baseline="-25000" dirty="0" smtClean="0"/>
              <a:t>2</a:t>
            </a:r>
            <a:r>
              <a:rPr lang="en-US" sz="4800" dirty="0" smtClean="0"/>
              <a:t>C</a:t>
            </a:r>
            <a:r>
              <a:rPr lang="ru-RU" sz="4800" dirty="0" smtClean="0"/>
              <a:t>г</a:t>
            </a:r>
            <a:r>
              <a:rPr lang="en-US" sz="4800" baseline="-25000" dirty="0" smtClean="0"/>
              <a:t>2</a:t>
            </a:r>
            <a:r>
              <a:rPr lang="en-US" sz="4800" dirty="0" smtClean="0"/>
              <a:t>O</a:t>
            </a:r>
            <a:r>
              <a:rPr lang="en-US" sz="4800" baseline="-25000" dirty="0" smtClean="0"/>
              <a:t>7</a:t>
            </a:r>
            <a:r>
              <a:rPr lang="en-US" sz="4800" dirty="0" smtClean="0">
                <a:sym typeface="Symbol" charset="2"/>
              </a:rPr>
              <a:t></a:t>
            </a:r>
            <a:r>
              <a:rPr lang="en-US" sz="4800" dirty="0" smtClean="0"/>
              <a:t>N</a:t>
            </a:r>
            <a:r>
              <a:rPr lang="en-US" sz="4800" baseline="-25000" dirty="0" smtClean="0"/>
              <a:t>2</a:t>
            </a:r>
            <a:r>
              <a:rPr lang="en-US" sz="4800" dirty="0" smtClean="0">
                <a:sym typeface="Symbol" charset="2"/>
              </a:rPr>
              <a:t></a:t>
            </a:r>
            <a:r>
              <a:rPr lang="en-US" sz="4800" dirty="0" smtClean="0"/>
              <a:t>+C</a:t>
            </a:r>
            <a:r>
              <a:rPr lang="ru-RU" sz="4800" dirty="0" smtClean="0"/>
              <a:t>г</a:t>
            </a:r>
            <a:r>
              <a:rPr lang="en-US" sz="4800" baseline="-25000" dirty="0" smtClean="0"/>
              <a:t>2</a:t>
            </a:r>
            <a:r>
              <a:rPr lang="en-US" sz="4800" dirty="0" smtClean="0"/>
              <a:t>O</a:t>
            </a:r>
            <a:r>
              <a:rPr lang="en-US" sz="4800" baseline="-25000" dirty="0" smtClean="0"/>
              <a:t>3</a:t>
            </a:r>
            <a:r>
              <a:rPr lang="en-US" sz="4800" dirty="0" smtClean="0"/>
              <a:t>+H</a:t>
            </a:r>
            <a:r>
              <a:rPr lang="en-US" sz="4800" baseline="-25000" dirty="0" smtClean="0"/>
              <a:t>2</a:t>
            </a:r>
            <a:r>
              <a:rPr lang="en-US" sz="4800" dirty="0" smtClean="0"/>
              <a:t>O</a:t>
            </a:r>
            <a:endParaRPr lang="ru-RU" sz="4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467</TotalTime>
  <Words>173</Words>
  <Application>Microsoft Office PowerPoint</Application>
  <PresentationFormat>Произвольный</PresentationFormat>
  <Paragraphs>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«Юные создатели заданий ЕГЭ»</vt:lpstr>
      <vt:lpstr>Составь схему</vt:lpstr>
      <vt:lpstr>Составьте правильную последовательность систематических категорий для царства растений и животных:</vt:lpstr>
      <vt:lpstr>ОСУЩЕСТВИТЬ ЦЕПОЧКУ ПРЕВРАЩЕНИЙ</vt:lpstr>
      <vt:lpstr>Скелет рыбы и земноводного</vt:lpstr>
      <vt:lpstr>Слайд 6</vt:lpstr>
      <vt:lpstr>Слайд 7</vt:lpstr>
      <vt:lpstr>Строение сердца</vt:lpstr>
      <vt:lpstr>Составить окислительно-востановительную реакцию</vt:lpstr>
      <vt:lpstr>Слайд 10</vt:lpstr>
      <vt:lpstr>Строение уха</vt:lpstr>
      <vt:lpstr>Определение катионов металлов по цветам пламени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C2 H6  C2 H5 BC 4H10CH3-COOHCH3-COONa  CH4C2 H4   C2 H4           C2H4Cl2      C2H2             HOOC-COOH(COO)2Ca          COHCOOH </dc:title>
  <dc:creator>Пользователь Microsoft Office</dc:creator>
  <cp:lastModifiedBy>1</cp:lastModifiedBy>
  <cp:revision>45</cp:revision>
  <dcterms:created xsi:type="dcterms:W3CDTF">2018-04-11T07:47:24Z</dcterms:created>
  <dcterms:modified xsi:type="dcterms:W3CDTF">2018-04-12T07:25:03Z</dcterms:modified>
</cp:coreProperties>
</file>