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EE6D-681F-463D-B64F-050E4197BE98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750E-38C5-4349-9259-32D5097DE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EE6D-681F-463D-B64F-050E4197BE98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750E-38C5-4349-9259-32D5097DE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EE6D-681F-463D-B64F-050E4197BE98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750E-38C5-4349-9259-32D5097DE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EE6D-681F-463D-B64F-050E4197BE98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750E-38C5-4349-9259-32D5097DE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EE6D-681F-463D-B64F-050E4197BE98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750E-38C5-4349-9259-32D5097DE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EE6D-681F-463D-B64F-050E4197BE98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750E-38C5-4349-9259-32D5097DE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EE6D-681F-463D-B64F-050E4197BE98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750E-38C5-4349-9259-32D5097DE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EE6D-681F-463D-B64F-050E4197BE98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750E-38C5-4349-9259-32D5097DE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EE6D-681F-463D-B64F-050E4197BE98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750E-38C5-4349-9259-32D5097DE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EE6D-681F-463D-B64F-050E4197BE98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750E-38C5-4349-9259-32D5097DE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EE6D-681F-463D-B64F-050E4197BE98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750E-38C5-4349-9259-32D5097DE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EE6D-681F-463D-B64F-050E4197BE98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750E-38C5-4349-9259-32D5097DE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Соотношения между сторонами и углами треугольника</a:t>
            </a:r>
            <a:endParaRPr lang="ru-RU" sz="5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Марина\Desktop\Картинки к призентациям\12752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143248"/>
            <a:ext cx="4262446" cy="30569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1"/>
            <a:ext cx="8229600" cy="2143140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Теорема: В треугольнике :1) Против большей стороны лежит больший угол; 2) обратно, против большего угла лежит большая сторона.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42910" y="2571744"/>
            <a:ext cx="2500330" cy="3143272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14282" y="5214950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А</a:t>
            </a:r>
            <a:endParaRPr lang="ru-RU" sz="36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929322" y="3000372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А</a:t>
            </a:r>
            <a:endParaRPr lang="ru-RU" sz="36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714480" y="2000240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/>
              <a:t>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01090" y="2000240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/>
              <a:t>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43240" y="5357826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/>
              <a:t>С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15338" y="4572008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/>
              <a:t>С</a:t>
            </a:r>
          </a:p>
        </p:txBody>
      </p:sp>
      <p:sp>
        <p:nvSpPr>
          <p:cNvPr id="11" name="Равнобедренный треугольник 10"/>
          <p:cNvSpPr/>
          <p:nvPr/>
        </p:nvSpPr>
        <p:spPr>
          <a:xfrm rot="2105642">
            <a:off x="6766229" y="2248264"/>
            <a:ext cx="2286016" cy="214314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285852" y="5643578"/>
            <a:ext cx="938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4см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 rot="17452706">
            <a:off x="624130" y="3603308"/>
            <a:ext cx="938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 rot="4173380">
            <a:off x="2355024" y="3515333"/>
            <a:ext cx="938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00826" y="3286124"/>
            <a:ext cx="7665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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86710" y="2643182"/>
            <a:ext cx="7665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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72396" y="4000504"/>
            <a:ext cx="7665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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57422" y="2428868"/>
            <a:ext cx="2531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АСВ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00694" y="4572008"/>
            <a:ext cx="2233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АСВС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1"/>
            <a:ext cx="8229600" cy="41434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Следствие: В прямоугольном треугольнике гипотенуза больше катета.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Это верно, потому что гипотенуза лежит напротив угла в 90</a:t>
            </a:r>
            <a:r>
              <a:rPr lang="ru-RU" b="1" i="1" dirty="0" smtClean="0">
                <a:solidFill>
                  <a:srgbClr val="002060"/>
                </a:solidFill>
                <a:sym typeface="Symbol"/>
              </a:rPr>
              <a:t>, а в треугольнике может быть только один прямой угол, остальные острые, значит гипотенуза самая большая сторона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3714744" y="3786190"/>
            <a:ext cx="2000264" cy="1928826"/>
          </a:xfrm>
          <a:prstGeom prst="rtTriangl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714744" y="5572140"/>
            <a:ext cx="21431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286116" y="3643314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43570" y="5214950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6116" y="5214950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7950" y="3857628"/>
            <a:ext cx="14828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АС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7950" y="4357694"/>
            <a:ext cx="14734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ВС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1"/>
            <a:ext cx="8229600" cy="24288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Следствие:( Признак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равнобедренного треугольника)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Если два угла у треугольника равны, то треугольник равнобедренный.</a:t>
            </a:r>
            <a:endParaRPr 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42910" y="2643182"/>
            <a:ext cx="1785950" cy="2714644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>
            <a:off x="214282" y="4857760"/>
            <a:ext cx="914400" cy="914400"/>
          </a:xfrm>
          <a:prstGeom prst="arc">
            <a:avLst>
              <a:gd name="adj1" fmla="val 17600045"/>
              <a:gd name="adj2" fmla="val 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 rot="15578890">
            <a:off x="1932070" y="4932473"/>
            <a:ext cx="914400" cy="914400"/>
          </a:xfrm>
          <a:prstGeom prst="arc">
            <a:avLst>
              <a:gd name="adj1" fmla="val 17467598"/>
              <a:gd name="adj2" fmla="val 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4282" y="4929198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0166" y="2428868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57422" y="4929198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286248" y="2500306"/>
          <a:ext cx="2776554" cy="673104"/>
        </p:xfrm>
        <a:graphic>
          <a:graphicData uri="http://schemas.openxmlformats.org/presentationml/2006/ole">
            <p:oleObj spid="_x0000_s2050" name="Equation" r:id="rId3" imgW="838080" imgH="20304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857752" y="3000372"/>
          <a:ext cx="2103450" cy="588966"/>
        </p:xfrm>
        <a:graphic>
          <a:graphicData uri="http://schemas.openxmlformats.org/presentationml/2006/ole">
            <p:oleObj spid="_x0000_s2051" name="Equation" r:id="rId4" imgW="634680" imgH="17748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571868" y="3357562"/>
          <a:ext cx="4669659" cy="673104"/>
        </p:xfrm>
        <a:graphic>
          <a:graphicData uri="http://schemas.openxmlformats.org/presentationml/2006/ole">
            <p:oleObj spid="_x0000_s2053" name="Equation" r:id="rId5" imgW="1409400" imgH="203040" progId="Equation.DSMT4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5286380" y="3786190"/>
          <a:ext cx="3670123" cy="652466"/>
        </p:xfrm>
        <a:graphic>
          <a:graphicData uri="http://schemas.openxmlformats.org/presentationml/2006/ole">
            <p:oleObj spid="_x0000_s2055" name="Equation" r:id="rId6" imgW="1143000" imgH="203040" progId="Equation.DSMT4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3929058" y="4214819"/>
          <a:ext cx="4134966" cy="696416"/>
        </p:xfrm>
        <a:graphic>
          <a:graphicData uri="http://schemas.openxmlformats.org/presentationml/2006/ole">
            <p:oleObj spid="_x0000_s2056" name="Equation" r:id="rId7" imgW="1206360" imgH="203040" progId="Equation.DSMT4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3071802" y="4786322"/>
          <a:ext cx="4061246" cy="601666"/>
        </p:xfrm>
        <a:graphic>
          <a:graphicData uri="http://schemas.openxmlformats.org/presentationml/2006/ole">
            <p:oleObj spid="_x0000_s2057" name="Equation" r:id="rId8" imgW="1371600" imgH="203040" progId="Equation.DSMT4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7143768" y="4786322"/>
          <a:ext cx="1785950" cy="520902"/>
        </p:xfrm>
        <a:graphic>
          <a:graphicData uri="http://schemas.openxmlformats.org/presentationml/2006/ole">
            <p:oleObj spid="_x0000_s2058" name="Equation" r:id="rId9" imgW="609480" imgH="177480" progId="Equation.DSMT4">
              <p:embed/>
            </p:oleObj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3071802" y="5286388"/>
          <a:ext cx="4926140" cy="601666"/>
        </p:xfrm>
        <a:graphic>
          <a:graphicData uri="http://schemas.openxmlformats.org/presentationml/2006/ole">
            <p:oleObj spid="_x0000_s2059" name="Equation" r:id="rId10" imgW="1663560" imgH="203040" progId="Equation.DSMT4">
              <p:embed/>
            </p:oleObj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5286380" y="5786454"/>
          <a:ext cx="3575865" cy="673104"/>
        </p:xfrm>
        <a:graphic>
          <a:graphicData uri="http://schemas.openxmlformats.org/presentationml/2006/ole">
            <p:oleObj spid="_x0000_s2061" name="Equation" r:id="rId11" imgW="10792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Неравенство треугольника</a:t>
            </a:r>
            <a:endParaRPr lang="ru-RU" sz="4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17573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Теорема: Каждая сторона треугольника меньше суммы двух других сторон.</a:t>
            </a:r>
            <a:endParaRPr 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42910" y="3357562"/>
            <a:ext cx="1928826" cy="2357454"/>
          </a:xfrm>
          <a:prstGeom prst="triangl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5720" y="5286388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А</a:t>
            </a:r>
            <a:endParaRPr lang="ru-RU" sz="36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428728" y="2786058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/>
              <a:t>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1736" y="5214950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/>
              <a:t>С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143372" y="2928934"/>
          <a:ext cx="2776554" cy="673104"/>
        </p:xfrm>
        <a:graphic>
          <a:graphicData uri="http://schemas.openxmlformats.org/presentationml/2006/ole">
            <p:oleObj spid="_x0000_s3074" name="Equation" r:id="rId3" imgW="838080" imgH="203040" progId="Equation.DSMT4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214678" y="3571876"/>
          <a:ext cx="5637246" cy="673104"/>
        </p:xfrm>
        <a:graphic>
          <a:graphicData uri="http://schemas.openxmlformats.org/presentationml/2006/ole">
            <p:oleObj spid="_x0000_s3075" name="Equation" r:id="rId4" imgW="1701720" imgH="203040" progId="Equation.DSMT4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857620" y="4143380"/>
          <a:ext cx="3889399" cy="655057"/>
        </p:xfrm>
        <a:graphic>
          <a:graphicData uri="http://schemas.openxmlformats.org/presentationml/2006/ole">
            <p:oleObj spid="_x0000_s3076" name="Equation" r:id="rId5" imgW="1206360" imgH="203040" progId="Equation.DSMT4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786050" y="4714884"/>
          <a:ext cx="6135263" cy="1428760"/>
        </p:xfrm>
        <a:graphic>
          <a:graphicData uri="http://schemas.openxmlformats.org/presentationml/2006/ole">
            <p:oleObj spid="_x0000_s3077" name="Equation" r:id="rId6" imgW="185400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642910" y="642918"/>
            <a:ext cx="1928826" cy="2357454"/>
          </a:xfrm>
          <a:prstGeom prst="triangl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5720" y="2571744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А</a:t>
            </a:r>
            <a:endParaRPr lang="ru-RU" sz="36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571736" y="2500306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/>
              <a:t>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00166" y="0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/>
              <a:t>В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2571736" y="2928934"/>
            <a:ext cx="2643206" cy="714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857356" y="1785926"/>
            <a:ext cx="35719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3857620" y="2857496"/>
            <a:ext cx="214314" cy="2143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571604" y="642918"/>
            <a:ext cx="3571900" cy="2286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Дуга 18"/>
          <p:cNvSpPr/>
          <p:nvPr/>
        </p:nvSpPr>
        <p:spPr>
          <a:xfrm rot="5687081">
            <a:off x="1465271" y="393708"/>
            <a:ext cx="914400" cy="914400"/>
          </a:xfrm>
          <a:prstGeom prst="arc">
            <a:avLst>
              <a:gd name="adj1" fmla="val 18368056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15802548">
            <a:off x="4335937" y="2407120"/>
            <a:ext cx="914400" cy="914400"/>
          </a:xfrm>
          <a:prstGeom prst="arc">
            <a:avLst>
              <a:gd name="adj1" fmla="val 16200000"/>
              <a:gd name="adj2" fmla="val 19649001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7613220">
            <a:off x="1183007" y="182907"/>
            <a:ext cx="914400" cy="9144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7468988">
            <a:off x="1250054" y="249931"/>
            <a:ext cx="914400" cy="914400"/>
          </a:xfrm>
          <a:prstGeom prst="arc">
            <a:avLst>
              <a:gd name="adj1" fmla="val 15567261"/>
              <a:gd name="adj2" fmla="val 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071670" y="114298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29058" y="235743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72066" y="2285992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Д</a:t>
            </a:r>
            <a:endParaRPr lang="ru-RU" sz="3600" b="1" i="1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071934" y="0"/>
          <a:ext cx="4350718" cy="1131894"/>
        </p:xfrm>
        <a:graphic>
          <a:graphicData uri="http://schemas.openxmlformats.org/presentationml/2006/ole">
            <p:oleObj spid="_x0000_s4098" name="Equation" r:id="rId3" imgW="1562040" imgH="406080" progId="Equation.DSMT4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714744" y="1214422"/>
          <a:ext cx="5136584" cy="530228"/>
        </p:xfrm>
        <a:graphic>
          <a:graphicData uri="http://schemas.openxmlformats.org/presentationml/2006/ole">
            <p:oleObj spid="_x0000_s4099" name="Equation" r:id="rId4" imgW="1968480" imgH="203040" progId="Equation.DSMT4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214414" y="3214686"/>
          <a:ext cx="1785950" cy="400928"/>
        </p:xfrm>
        <a:graphic>
          <a:graphicData uri="http://schemas.openxmlformats.org/presentationml/2006/ole">
            <p:oleObj spid="_x0000_s4100" name="Equation" r:id="rId5" imgW="622080" imgH="139680" progId="Equation.DSMT4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214678" y="3143248"/>
          <a:ext cx="5269141" cy="530228"/>
        </p:xfrm>
        <a:graphic>
          <a:graphicData uri="http://schemas.openxmlformats.org/presentationml/2006/ole">
            <p:oleObj spid="_x0000_s4101" name="Equation" r:id="rId6" imgW="2019240" imgH="203040" progId="Equation.DSMT4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000100" y="3571876"/>
          <a:ext cx="3134342" cy="642942"/>
        </p:xfrm>
        <a:graphic>
          <a:graphicData uri="http://schemas.openxmlformats.org/presentationml/2006/ole">
            <p:oleObj spid="_x0000_s4102" name="Equation" r:id="rId7" imgW="990360" imgH="203040" progId="Equation.DSMT4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3214678" y="4143380"/>
          <a:ext cx="3094158" cy="642942"/>
        </p:xfrm>
        <a:graphic>
          <a:graphicData uri="http://schemas.openxmlformats.org/presentationml/2006/ole">
            <p:oleObj spid="_x0000_s4103" name="Equation" r:id="rId8" imgW="977760" imgH="203040" progId="Equation.DSMT4">
              <p:embed/>
            </p:oleObj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1357290" y="4714884"/>
          <a:ext cx="6831259" cy="642942"/>
        </p:xfrm>
        <a:graphic>
          <a:graphicData uri="http://schemas.openxmlformats.org/presentationml/2006/ole">
            <p:oleObj spid="_x0000_s4104" name="Equation" r:id="rId9" imgW="2158920" imgH="203040" progId="Equation.DSMT4">
              <p:embed/>
            </p:oleObj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4071938" y="3571875"/>
          <a:ext cx="4786312" cy="571500"/>
        </p:xfrm>
        <a:graphic>
          <a:graphicData uri="http://schemas.openxmlformats.org/presentationml/2006/ole">
            <p:oleObj spid="_x0000_s4105" name="Equation" r:id="rId10" imgW="17017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19" grpId="0" animBg="1"/>
      <p:bldP spid="20" grpId="0" animBg="1"/>
      <p:bldP spid="22" grpId="0" animBg="1"/>
      <p:bldP spid="24" grpId="0" animBg="1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9"/>
            <a:ext cx="8229600" cy="1571636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Следствие: Для любых трех точек А, В, С не лежащих на одной прямой, справедливы неравенства треугольника.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14348" y="2143116"/>
            <a:ext cx="2143140" cy="2286016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57158" y="4000504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1785926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7488" y="3929066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214810" y="2357430"/>
          <a:ext cx="3366159" cy="2214578"/>
        </p:xfrm>
        <a:graphic>
          <a:graphicData uri="http://schemas.openxmlformats.org/presentationml/2006/ole">
            <p:oleObj spid="_x0000_s5122" name="Equation" r:id="rId3" imgW="965160" imgH="634680" progId="Equation.DSMT4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786182" y="2000240"/>
            <a:ext cx="4357718" cy="307183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8215338" y="3071810"/>
          <a:ext cx="679568" cy="731842"/>
        </p:xfrm>
        <a:graphic>
          <a:graphicData uri="http://schemas.openxmlformats.org/presentationml/2006/ole">
            <p:oleObj spid="_x0000_s5123" name="Equation" r:id="rId4" imgW="16488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6" grpId="0"/>
      <p:bldP spid="7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85720" y="571480"/>
          <a:ext cx="8498532" cy="601666"/>
        </p:xfrm>
        <a:graphic>
          <a:graphicData uri="http://schemas.openxmlformats.org/presentationml/2006/ole">
            <p:oleObj spid="_x0000_s6146" name="Equation" r:id="rId3" imgW="2869920" imgH="203040" progId="Equation.DSMT4">
              <p:embed/>
            </p:oleObj>
          </a:graphicData>
        </a:graphic>
      </p:graphicFrame>
      <p:sp>
        <p:nvSpPr>
          <p:cNvPr id="5" name="Равнобедренный треугольник 4"/>
          <p:cNvSpPr/>
          <p:nvPr/>
        </p:nvSpPr>
        <p:spPr>
          <a:xfrm>
            <a:off x="428596" y="1571612"/>
            <a:ext cx="2143140" cy="2571768"/>
          </a:xfrm>
          <a:prstGeom prst="triangl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4071942"/>
            <a:ext cx="588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М</a:t>
            </a:r>
            <a:endParaRPr lang="ru-RU" sz="36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071538" y="1214422"/>
            <a:ext cx="42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/>
              <a:t>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00298" y="3857628"/>
            <a:ext cx="444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/>
              <a:t>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2976" y="4071942"/>
            <a:ext cx="938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3см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 rot="4209567">
            <a:off x="1857356" y="2071678"/>
            <a:ext cx="938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 rot="17487297">
            <a:off x="214282" y="2357430"/>
            <a:ext cx="938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4143373" y="1357298"/>
          <a:ext cx="2143140" cy="566112"/>
        </p:xfrm>
        <a:graphic>
          <a:graphicData uri="http://schemas.openxmlformats.org/presentationml/2006/ole">
            <p:oleObj spid="_x0000_s6147" name="Equation" r:id="rId4" imgW="672840" imgH="177480" progId="Equation.DSMT4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643306" y="2000240"/>
          <a:ext cx="2739918" cy="439740"/>
        </p:xfrm>
        <a:graphic>
          <a:graphicData uri="http://schemas.openxmlformats.org/presentationml/2006/ole">
            <p:oleObj spid="_x0000_s6148" name="Equation" r:id="rId5" imgW="1028520" imgH="164880" progId="Equation.DSMT4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3571868" y="2500306"/>
          <a:ext cx="3185032" cy="511178"/>
        </p:xfrm>
        <a:graphic>
          <a:graphicData uri="http://schemas.openxmlformats.org/presentationml/2006/ole">
            <p:oleObj spid="_x0000_s6149" name="Equation" r:id="rId6" imgW="1028520" imgH="164880" progId="Equation.DSMT4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3571868" y="3000372"/>
          <a:ext cx="3185032" cy="511178"/>
        </p:xfrm>
        <a:graphic>
          <a:graphicData uri="http://schemas.openxmlformats.org/presentationml/2006/ole">
            <p:oleObj spid="_x0000_s6150" name="Equation" r:id="rId7" imgW="1028520" imgH="164880" progId="Equation.DSMT4">
              <p:embed/>
            </p:oleObj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3714744" y="3786190"/>
          <a:ext cx="3214711" cy="651081"/>
        </p:xfrm>
        <a:graphic>
          <a:graphicData uri="http://schemas.openxmlformats.org/presentationml/2006/ole">
            <p:oleObj spid="_x0000_s6151" name="Equation" r:id="rId8" imgW="1002960" imgH="203040" progId="Equation.DSMT4">
              <p:embed/>
            </p:oleObj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3786182" y="4286256"/>
          <a:ext cx="3656732" cy="642942"/>
        </p:xfrm>
        <a:graphic>
          <a:graphicData uri="http://schemas.openxmlformats.org/presentationml/2006/ole">
            <p:oleObj spid="_x0000_s6152" name="Equation" r:id="rId9" imgW="1155600" imgH="203040" progId="Equation.DSMT4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3929058" y="4786322"/>
          <a:ext cx="2970726" cy="601666"/>
        </p:xfrm>
        <a:graphic>
          <a:graphicData uri="http://schemas.openxmlformats.org/presentationml/2006/ole">
            <p:oleObj spid="_x0000_s6153" name="Equation" r:id="rId10" imgW="1002960" imgH="203040" progId="Equation.DSMT4">
              <p:embed/>
            </p:oleObj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1500166" y="5429264"/>
          <a:ext cx="7264940" cy="731063"/>
        </p:xfrm>
        <a:graphic>
          <a:graphicData uri="http://schemas.openxmlformats.org/presentationml/2006/ole">
            <p:oleObj spid="_x0000_s6154" name="Equation" r:id="rId11" imgW="20192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9"/>
            <a:ext cx="8229600" cy="642942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Существуют ли треугольники?</a:t>
            </a:r>
            <a:endParaRPr lang="ru-RU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857224" y="1500174"/>
            <a:ext cx="1857388" cy="271464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4500562" y="1500174"/>
            <a:ext cx="3857652" cy="1357322"/>
          </a:xfrm>
          <a:prstGeom prst="triangl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357686" y="3786190"/>
            <a:ext cx="3571900" cy="2000264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57158" y="3857628"/>
            <a:ext cx="5437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0166" y="1071546"/>
            <a:ext cx="453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3174" y="3857628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43372" y="2285992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57950" y="1000108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58214" y="2500306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71934" y="5286388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00760" y="3357562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929586" y="5286388"/>
            <a:ext cx="388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71604" y="414338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00100" y="235743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43108" y="228599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86380" y="171448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29520" y="178592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15074" y="278605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57884" y="5715016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0628" y="421481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58016" y="428625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200</Words>
  <Application>Microsoft Office PowerPoint</Application>
  <PresentationFormat>Экран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Equation</vt:lpstr>
      <vt:lpstr>Соотношения между сторонами и углами треугольника</vt:lpstr>
      <vt:lpstr>Слайд 2</vt:lpstr>
      <vt:lpstr>Слайд 3</vt:lpstr>
      <vt:lpstr>Слайд 4</vt:lpstr>
      <vt:lpstr>Неравенство треугольника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Соотношения между сторонами и углами треугольника</dc:title>
  <dc:creator>Марина</dc:creator>
  <cp:lastModifiedBy>Марина</cp:lastModifiedBy>
  <cp:revision>17</cp:revision>
  <dcterms:created xsi:type="dcterms:W3CDTF">2015-02-15T10:37:16Z</dcterms:created>
  <dcterms:modified xsi:type="dcterms:W3CDTF">2015-02-22T10:01:52Z</dcterms:modified>
</cp:coreProperties>
</file>