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"/>
            <a:ext cx="9144000" cy="552450"/>
          </a:xfrm>
        </p:spPr>
        <p:txBody>
          <a:bodyPr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762000"/>
            <a:ext cx="9144000" cy="3810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endParaRPr lang="ru-RU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689725"/>
            <a:ext cx="2133600" cy="168275"/>
          </a:xfrm>
        </p:spPr>
        <p:txBody>
          <a:bodyPr/>
          <a:lstStyle>
            <a:lvl1pPr>
              <a:defRPr b="0">
                <a:latin typeface="Arial Black" pitchFamily="34" charset="0"/>
              </a:defRPr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67500" y="381000"/>
            <a:ext cx="2095500" cy="5943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1000" y="381000"/>
            <a:ext cx="6134100" cy="594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382000" cy="457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81000" y="838200"/>
            <a:ext cx="41148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1148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381000" y="381000"/>
            <a:ext cx="8382000" cy="457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1000" y="838200"/>
            <a:ext cx="4114800" cy="2667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838200"/>
            <a:ext cx="4114800" cy="2667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81000" y="3657600"/>
            <a:ext cx="4114800" cy="2667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657600"/>
            <a:ext cx="4114800" cy="2667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0" y="6661150"/>
            <a:ext cx="2133600" cy="196850"/>
          </a:xfrm>
        </p:spPr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689725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689725"/>
            <a:ext cx="2133600" cy="136525"/>
          </a:xfrm>
        </p:spPr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1000" y="838200"/>
            <a:ext cx="41148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114800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81000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838200"/>
            <a:ext cx="8382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61150"/>
            <a:ext cx="2133600" cy="19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 b="1">
                <a:solidFill>
                  <a:schemeClr val="bg1"/>
                </a:solidFill>
                <a:latin typeface="+mn-lt"/>
              </a:defRPr>
            </a:lvl1pPr>
          </a:lstStyle>
          <a:p>
            <a:fld id="{7FF9F14E-7FC4-4BAD-BB14-3078358A4F13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897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1">
                <a:solidFill>
                  <a:schemeClr val="bg1"/>
                </a:solidFill>
                <a:latin typeface="+mn-lt"/>
              </a:defRPr>
            </a:lvl1pPr>
          </a:lstStyle>
          <a:p>
            <a:fld id="{E67D320D-5D0B-40D4-98AE-A4D8383E0EA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ransition spd="med">
    <p:fade thruBlk="1"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Impac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200000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200000"/>
        <a:defRPr sz="20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200000"/>
        <a:defRPr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200000"/>
        <a:defRPr sz="16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ppydoctor.ru/info/47" TargetMode="External"/><Relationship Id="rId2" Type="http://schemas.openxmlformats.org/officeDocument/2006/relationships/hyperlink" Target="http://www.pskovedu.ru/?session=&amp;project_id=903&amp;pagenum=151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enda.ru/project/2007/Sharov/page4.htm" TargetMode="External"/><Relationship Id="rId4" Type="http://schemas.openxmlformats.org/officeDocument/2006/relationships/hyperlink" Target="http://gimn.3dn.ru/publ/2-1-0-5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2400"/>
            <a:ext cx="4071934" cy="6419872"/>
          </a:xfrm>
        </p:spPr>
        <p:txBody>
          <a:bodyPr/>
          <a:lstStyle/>
          <a:p>
            <a:r>
              <a:rPr lang="ru-RU" dirty="0" smtClean="0"/>
              <a:t>Памятка для родителей </a:t>
            </a:r>
            <a:br>
              <a:rPr lang="ru-RU" dirty="0" smtClean="0"/>
            </a:br>
            <a:r>
              <a:rPr lang="ru-RU" dirty="0" smtClean="0"/>
              <a:t>по</a:t>
            </a:r>
            <a:br>
              <a:rPr lang="ru-RU" dirty="0" smtClean="0"/>
            </a:br>
            <a:r>
              <a:rPr lang="ru-RU" dirty="0" smtClean="0"/>
              <a:t>подготовке детей к ЕГЭ</a:t>
            </a:r>
            <a:endParaRPr lang="ru-RU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rezuktat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8660" y="1643050"/>
            <a:ext cx="4643020" cy="3480711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6" y="838200"/>
            <a:ext cx="4214842" cy="5486400"/>
          </a:xfrm>
        </p:spPr>
        <p:txBody>
          <a:bodyPr/>
          <a:lstStyle/>
          <a:p>
            <a:endParaRPr lang="ru-RU" sz="2000" dirty="0" smtClean="0">
              <a:solidFill>
                <a:schemeClr val="accent3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Накануне экзамена обеспечьте ребенку полноценный отдых, он должен отдохнуть и как следует выспаться.</a:t>
            </a:r>
            <a:br>
              <a:rPr lang="ru-RU" sz="2000" dirty="0" smtClean="0">
                <a:solidFill>
                  <a:schemeClr val="accent3"/>
                </a:solidFill>
              </a:rPr>
            </a:br>
            <a:endParaRPr lang="ru-RU" sz="2000" dirty="0" smtClean="0">
              <a:solidFill>
                <a:schemeClr val="accent3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Посоветуйте детям во время экзамена обратить внимание на следующее: </a:t>
            </a:r>
          </a:p>
          <a:p>
            <a:r>
              <a:rPr lang="ru-RU" sz="2000" dirty="0" smtClean="0">
                <a:solidFill>
                  <a:schemeClr val="accent3"/>
                </a:solidFill>
              </a:rPr>
              <a:t>    если не знаешь ответа на вопрос или не уверен, пропусти его и отметь, чтобы потом к нему вернуться.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714480" y="1857364"/>
            <a:ext cx="538308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Удачи Вам и 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Вашим детям!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57148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3"/>
                </a:solidFill>
              </a:rPr>
              <a:t>Источники информаци</a:t>
            </a:r>
            <a:r>
              <a:rPr lang="ru-RU" dirty="0" smtClean="0">
                <a:solidFill>
                  <a:schemeClr val="accent3"/>
                </a:solidFill>
              </a:rPr>
              <a:t>и</a:t>
            </a:r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571612"/>
            <a:ext cx="5691198" cy="4752988"/>
          </a:xfrm>
        </p:spPr>
        <p:txBody>
          <a:bodyPr/>
          <a:lstStyle/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·</a:t>
            </a:r>
            <a:r>
              <a:rPr lang="ru-RU" u="sng" dirty="0" smtClean="0">
                <a:solidFill>
                  <a:schemeClr val="accent3"/>
                </a:solidFill>
                <a:hlinkClick r:id="rId2"/>
              </a:rPr>
              <a:t>http://www.pskovedu.ru/?session=&amp;project_id=903&amp;pagenum=1512</a:t>
            </a:r>
            <a:r>
              <a:rPr lang="ru-RU" dirty="0" smtClean="0">
                <a:solidFill>
                  <a:schemeClr val="accent3"/>
                </a:solidFill>
              </a:rPr>
              <a:t> </a:t>
            </a:r>
          </a:p>
          <a:p>
            <a:pPr lvl="0"/>
            <a:r>
              <a:rPr lang="ru-RU" dirty="0" smtClean="0">
                <a:solidFill>
                  <a:schemeClr val="accent3"/>
                </a:solidFill>
              </a:rPr>
              <a:t> </a:t>
            </a:r>
          </a:p>
          <a:p>
            <a:pPr lvl="0">
              <a:buFont typeface="Arial" pitchFamily="34" charset="0"/>
              <a:buChar char="•"/>
            </a:pPr>
            <a:r>
              <a:rPr lang="ru-RU" u="sng" dirty="0" err="1" smtClean="0">
                <a:solidFill>
                  <a:schemeClr val="accent3"/>
                </a:solidFill>
                <a:hlinkClick r:id="rId3"/>
              </a:rPr>
              <a:t>www.happydoctor.ru</a:t>
            </a:r>
            <a:r>
              <a:rPr lang="ru-RU" u="sng" dirty="0" smtClean="0">
                <a:solidFill>
                  <a:schemeClr val="accent3"/>
                </a:solidFill>
                <a:hlinkClick r:id="rId3"/>
              </a:rPr>
              <a:t>/</a:t>
            </a:r>
            <a:r>
              <a:rPr lang="ru-RU" u="sng" dirty="0" err="1" smtClean="0">
                <a:solidFill>
                  <a:schemeClr val="accent3"/>
                </a:solidFill>
                <a:hlinkClick r:id="rId3"/>
              </a:rPr>
              <a:t>info</a:t>
            </a:r>
            <a:r>
              <a:rPr lang="ru-RU" u="sng" dirty="0" smtClean="0">
                <a:solidFill>
                  <a:schemeClr val="accent3"/>
                </a:solidFill>
                <a:hlinkClick r:id="rId3"/>
              </a:rPr>
              <a:t>/47</a:t>
            </a:r>
            <a:r>
              <a:rPr lang="ru-RU" dirty="0" smtClean="0">
                <a:solidFill>
                  <a:schemeClr val="accent3"/>
                </a:solidFill>
              </a:rPr>
              <a:t> 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 </a:t>
            </a:r>
            <a:r>
              <a:rPr lang="ru-RU" u="sng" dirty="0" smtClean="0">
                <a:solidFill>
                  <a:schemeClr val="accent3"/>
                </a:solidFill>
                <a:hlinkClick r:id="rId4"/>
              </a:rPr>
              <a:t>http://gimn.3dn.ru/publ/2-1-0-5</a:t>
            </a:r>
            <a:r>
              <a:rPr lang="ru-RU" dirty="0" smtClean="0">
                <a:solidFill>
                  <a:schemeClr val="accent3"/>
                </a:solidFill>
              </a:rPr>
              <a:t> </a:t>
            </a:r>
          </a:p>
          <a:p>
            <a:pPr lvl="0">
              <a:buFont typeface="Arial" pitchFamily="34" charset="0"/>
              <a:buChar char="•"/>
            </a:pPr>
            <a:endParaRPr lang="ru-RU" dirty="0" smtClean="0">
              <a:solidFill>
                <a:schemeClr val="accent3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ru-RU" u="sng" dirty="0" err="1" smtClean="0">
                <a:solidFill>
                  <a:schemeClr val="accent3"/>
                </a:solidFill>
                <a:hlinkClick r:id="rId5"/>
              </a:rPr>
              <a:t>www.venda.ru</a:t>
            </a:r>
            <a:r>
              <a:rPr lang="ru-RU" u="sng" dirty="0" smtClean="0">
                <a:solidFill>
                  <a:schemeClr val="accent3"/>
                </a:solidFill>
                <a:hlinkClick r:id="rId5"/>
              </a:rPr>
              <a:t>/</a:t>
            </a:r>
            <a:r>
              <a:rPr lang="ru-RU" u="sng" dirty="0" err="1" smtClean="0">
                <a:solidFill>
                  <a:schemeClr val="accent3"/>
                </a:solidFill>
                <a:hlinkClick r:id="rId5"/>
              </a:rPr>
              <a:t>project</a:t>
            </a:r>
            <a:r>
              <a:rPr lang="ru-RU" u="sng" dirty="0" smtClean="0">
                <a:solidFill>
                  <a:schemeClr val="accent3"/>
                </a:solidFill>
                <a:hlinkClick r:id="rId5"/>
              </a:rPr>
              <a:t>/2007/</a:t>
            </a:r>
            <a:r>
              <a:rPr lang="ru-RU" u="sng" dirty="0" err="1" smtClean="0">
                <a:solidFill>
                  <a:schemeClr val="accent3"/>
                </a:solidFill>
                <a:hlinkClick r:id="rId5"/>
              </a:rPr>
              <a:t>Sharov</a:t>
            </a:r>
            <a:r>
              <a:rPr lang="ru-RU" u="sng" dirty="0" smtClean="0">
                <a:solidFill>
                  <a:schemeClr val="accent3"/>
                </a:solidFill>
                <a:hlinkClick r:id="rId5"/>
              </a:rPr>
              <a:t>/page4.htm</a:t>
            </a:r>
            <a:r>
              <a:rPr lang="ru-RU" dirty="0" smtClean="0">
                <a:solidFill>
                  <a:schemeClr val="accent3"/>
                </a:solidFill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3"/>
                </a:solidFill>
              </a:rPr>
              <a:t>             </a:t>
            </a:r>
          </a:p>
          <a:p>
            <a:r>
              <a:rPr lang="ru-RU" dirty="0" smtClean="0">
                <a:solidFill>
                  <a:schemeClr val="accent3"/>
                </a:solidFill>
              </a:rPr>
              <a:t>		Не тревожьтесь о количестве баллов, которые ребенок получит на экзамене, и не критикуйте ребенка после экзамена. Внушайте ребенку мысль, что количество баллов не является совершенным измерением его возможностей.</a:t>
            </a:r>
            <a:endParaRPr lang="ru-RU" dirty="0">
              <a:solidFill>
                <a:schemeClr val="accent3"/>
              </a:solidFill>
            </a:endParaRPr>
          </a:p>
        </p:txBody>
      </p:sp>
      <p:pic>
        <p:nvPicPr>
          <p:cNvPr id="4" name="Рисунок 3" descr="x_4db876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5918" y="3857628"/>
            <a:ext cx="3192458" cy="1775937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838200"/>
            <a:ext cx="5143504" cy="54864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	Не повышайте тревожность ребенка накануне экзаменов - это может отрицательно сказаться на результате тестирования.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Ребенку всегда передается волнение родителей, и если взрослые в ответственный момент могут справиться со своими эмоциями, то ребенок в силу возрастных особенностей может эмоционально "сорваться".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1308217183_eg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928802"/>
            <a:ext cx="3429024" cy="2872014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838200"/>
            <a:ext cx="8191528" cy="5486400"/>
          </a:xfrm>
        </p:spPr>
        <p:txBody>
          <a:bodyPr/>
          <a:lstStyle/>
          <a:p>
            <a:r>
              <a:rPr lang="ru-RU" dirty="0" smtClean="0">
                <a:solidFill>
                  <a:schemeClr val="accent3"/>
                </a:solidFill>
              </a:rPr>
              <a:t>   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Подбадривайте детей, хвалите их за то, что они делают хорошо.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 Повышайте их уверенность в себе, так как чем больше ребенок боится неудачи, тем более вероятности допущения ошибок.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 Наблюдайте за самочувствием ребенка, никто, кроме Вас, не сможет вовремя заметить и предотвратить ухудшение состояние ребенка, связанное с переутомлением.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Контролируйте режим подготовки ребенка, не допускайте перегрузок, объясните ему, что он обязательно должен чередовать занятия с отдыхом.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 Обеспечьте дома удобное место для занятий, проследите, чтобы никто из домашних не мешал.</a:t>
            </a:r>
          </a:p>
          <a:p>
            <a:r>
              <a:rPr lang="ru-RU" dirty="0" smtClean="0">
                <a:solidFill>
                  <a:schemeClr val="accent3"/>
                </a:solidFill>
              </a:rPr>
              <a:t/>
            </a:r>
            <a:br>
              <a:rPr lang="ru-RU" dirty="0" smtClean="0">
                <a:solidFill>
                  <a:schemeClr val="accent3"/>
                </a:solidFill>
              </a:rPr>
            </a:br>
            <a:endParaRPr lang="ru-RU" dirty="0">
              <a:solidFill>
                <a:schemeClr val="accent3"/>
              </a:solidFill>
            </a:endParaRPr>
          </a:p>
        </p:txBody>
      </p:sp>
      <p:pic>
        <p:nvPicPr>
          <p:cNvPr id="4" name="Рисунок 3" descr="041ac188cfc382e101df4242697bc4e1_69c0ba80609d15a79cb43dfe9bbbe8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4429132"/>
            <a:ext cx="1880616" cy="1408176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1472" y="571480"/>
            <a:ext cx="4143404" cy="575312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3"/>
                </a:solidFill>
              </a:rPr>
              <a:t> </a:t>
            </a:r>
            <a:r>
              <a:rPr lang="ru-RU" sz="2400" dirty="0" smtClean="0">
                <a:solidFill>
                  <a:schemeClr val="accent3"/>
                </a:solidFill>
              </a:rPr>
              <a:t>Обратите внимание на питание ребенка: во время интенсивного умственного напряжения ему необходима питательная и разнообразная пища и сбалансированный комплекс витаминов.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3"/>
                </a:solidFill>
              </a:rPr>
              <a:t>Такие продукты, как рыба, творог, орехи, курага и т.д. стимулируют работу головного мозга.</a:t>
            </a:r>
            <a:endParaRPr lang="ru-RU" sz="2400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Zdorovoe-pitanie-i-zavtra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928670"/>
            <a:ext cx="3882225" cy="4736315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500042"/>
            <a:ext cx="4833942" cy="5929354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Ознакомьте ребенка с методикой подготовки к экзаменам. Не имеет смысла зазубривать весь фактический материал, достаточно просмотреть ключевые моменты и уловить смысл и логику материала.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Очень полезно делать краткие схематические выписки и таблицы, упорядочивая изучаемый материал по плану. Если он не умеет, покажите ему, как это делается на практике.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Основные формулы и определения можно выписать на листочках и повесить над письменным столом, над кроватью, в столовой и </a:t>
            </a:r>
            <a:r>
              <a:rPr lang="ru-RU" sz="2000" dirty="0" err="1" smtClean="0">
                <a:solidFill>
                  <a:schemeClr val="accent3"/>
                </a:solidFill>
              </a:rPr>
              <a:t>т.д</a:t>
            </a:r>
            <a:endParaRPr lang="ru-RU" sz="2000" dirty="0">
              <a:solidFill>
                <a:schemeClr val="accent3"/>
              </a:solidFill>
            </a:endParaRPr>
          </a:p>
        </p:txBody>
      </p:sp>
      <p:pic>
        <p:nvPicPr>
          <p:cNvPr id="4" name="Рисунок 3" descr="x_f4ab65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3504" y="1000108"/>
            <a:ext cx="3817055" cy="5013829"/>
          </a:xfrm>
          <a:prstGeom prst="rect">
            <a:avLst/>
          </a:prstGeo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Подготовьте различные варианты тестовых заданий по предмету (сейчас существует множество различных сборников тестовых заданий).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Большое значение имеет тренаж ребенка именно по тестированию, ведь эта форма отличается от привычных ему письменных и устных экзаменов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1" name="Содержимое 10" descr="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28662" y="2214554"/>
            <a:ext cx="3479386" cy="2295678"/>
          </a:xfr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Заранее во время тренировки по тестовым заданиям приучайте ребенка ориентироваться во времени и уметь его распределять.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Тогда у ребенка будет навык умения концентрироваться на протяжении всего тестирования, что придаст ему спокойствие и снимет излишнюю тревожность.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/>
                </a:solidFill>
              </a:rPr>
              <a:t> Если ребенок не носит часов, обязательно дайте ему часы на экзамен.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book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29190" y="739144"/>
            <a:ext cx="3014660" cy="4823456"/>
          </a:xfrm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raduation_pedistal">
  <a:themeElements>
    <a:clrScheme name="graduation_pedistal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raduation_pedis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aduation_pedist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aduation_pedist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aduation_pedist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aduation_pedist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aduation_pedist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aduation_pedist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aduation_pedist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aduation_pedist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aduation_pedist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aduation_pedist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aduation_pedist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graduation_pedestal</Template>
  <TotalTime>42</TotalTime>
  <Words>348</Words>
  <Application>Microsoft Office PowerPoint</Application>
  <PresentationFormat>Экран (4:3)</PresentationFormat>
  <Paragraphs>37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graduation_pedistal</vt:lpstr>
      <vt:lpstr>Памятка для родителей  по подготовке детей к ЕГЭ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Источники информации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Советы родителям для подготовки детей к ЕГЭ</dc:title>
  <dc:creator>Хозяин</dc:creator>
  <cp:lastModifiedBy>IT</cp:lastModifiedBy>
  <cp:revision>11</cp:revision>
  <dcterms:created xsi:type="dcterms:W3CDTF">2012-07-24T18:12:18Z</dcterms:created>
  <dcterms:modified xsi:type="dcterms:W3CDTF">2018-06-29T04:42:23Z</dcterms:modified>
</cp:coreProperties>
</file>